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04" r:id="rId3"/>
    <p:sldId id="305" r:id="rId4"/>
    <p:sldId id="258" r:id="rId5"/>
    <p:sldId id="396" r:id="rId6"/>
    <p:sldId id="397" r:id="rId8"/>
    <p:sldId id="398" r:id="rId9"/>
    <p:sldId id="399" r:id="rId10"/>
    <p:sldId id="400" r:id="rId11"/>
    <p:sldId id="367" r:id="rId12"/>
    <p:sldId id="420" r:id="rId13"/>
    <p:sldId id="368" r:id="rId14"/>
    <p:sldId id="421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422" r:id="rId25"/>
    <p:sldId id="378" r:id="rId26"/>
    <p:sldId id="379" r:id="rId27"/>
    <p:sldId id="292" r:id="rId28"/>
    <p:sldId id="417" r:id="rId29"/>
    <p:sldId id="380" r:id="rId30"/>
    <p:sldId id="381" r:id="rId31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E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gs" Target="tags/tag3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09625" y="1683385"/>
            <a:ext cx="104254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6000" b="1">
                <a:solidFill>
                  <a:srgbClr val="FF0000"/>
                </a:solidFill>
              </a:rPr>
              <a:t>踏踏实实做事</a:t>
            </a:r>
            <a:r>
              <a:rPr lang="en-US" altLang="zh-CN" sz="6000" b="1">
                <a:solidFill>
                  <a:srgbClr val="FF0000"/>
                </a:solidFill>
              </a:rPr>
              <a:t>  </a:t>
            </a:r>
            <a:r>
              <a:rPr lang="zh-CN" altLang="en-US" sz="6000" b="1">
                <a:solidFill>
                  <a:srgbClr val="FF0000"/>
                </a:solidFill>
              </a:rPr>
              <a:t>积极面向未来</a:t>
            </a:r>
            <a:endParaRPr lang="zh-CN" altLang="en-US" sz="60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19605" y="4600575"/>
            <a:ext cx="8097520" cy="706755"/>
          </a:xfrm>
          <a:prstGeom prst="rect">
            <a:avLst/>
          </a:prstGeom>
          <a:noFill/>
          <a:ln w="12700" cmpd="sng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+mn-ea"/>
              </a:rPr>
              <a:t>宝鸡市工信局二级调研员    张静一</a:t>
            </a:r>
            <a:endParaRPr lang="zh-CN" altLang="en-US" sz="40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21" name="图片 20" descr="图片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" y="0"/>
            <a:ext cx="12192000" cy="1617345"/>
          </a:xfrm>
          <a:prstGeom prst="rect">
            <a:avLst/>
          </a:prstGeom>
          <a:noFill/>
        </p:spPr>
      </p:pic>
      <p:pic>
        <p:nvPicPr>
          <p:cNvPr id="22" name="图片 21" descr="图片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15875" y="5275580"/>
            <a:ext cx="12192000" cy="16173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580130" y="655955"/>
            <a:ext cx="405511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（二）工作的态度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290955" y="1977390"/>
            <a:ext cx="10191115" cy="418973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8" name="矩形 37"/>
          <p:cNvSpPr/>
          <p:nvPr/>
        </p:nvSpPr>
        <p:spPr>
          <a:xfrm>
            <a:off x="1961515" y="2352040"/>
            <a:ext cx="9032875" cy="329057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职务是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工作关系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的现实反映，我们要客观理性的去面对。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      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1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尊重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领导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      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2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尊重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同事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      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3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尊重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自己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4" name="矩形: 圆角 12"/>
          <p:cNvSpPr/>
          <p:nvPr/>
        </p:nvSpPr>
        <p:spPr>
          <a:xfrm>
            <a:off x="3834765" y="1725930"/>
            <a:ext cx="3685540" cy="5372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40" name="矩形 39"/>
          <p:cNvSpPr/>
          <p:nvPr/>
        </p:nvSpPr>
        <p:spPr>
          <a:xfrm>
            <a:off x="3793490" y="1665605"/>
            <a:ext cx="3459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 </a:t>
            </a:r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2、尊重职务</a:t>
            </a:r>
            <a:endParaRPr lang="en-US" altLang="zh-CN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3" bldLvl="0" animBg="1" advAuto="0"/>
      <p:bldP spid="38" grpId="4" advAuto="0"/>
      <p:bldP spid="40" grpId="5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700145" y="504190"/>
            <a:ext cx="397002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（三）工作的方法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86460" y="1949450"/>
            <a:ext cx="9729470" cy="4304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3" name="矩形 32"/>
          <p:cNvSpPr/>
          <p:nvPr/>
        </p:nvSpPr>
        <p:spPr>
          <a:xfrm>
            <a:off x="1852930" y="2433320"/>
            <a:ext cx="7739380" cy="329057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（1）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掌握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基本情况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（2）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搞清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存在问题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（3）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提出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解决问题的思路和措施建议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（4）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落实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促进产业发展的各项政策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（5）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协调解决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企业发展中存在的具体问题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3" name="矩形: 圆角 1"/>
          <p:cNvSpPr/>
          <p:nvPr/>
        </p:nvSpPr>
        <p:spPr>
          <a:xfrm>
            <a:off x="3731260" y="1578610"/>
            <a:ext cx="4234815" cy="62928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5" name="矩形 34"/>
          <p:cNvSpPr/>
          <p:nvPr/>
        </p:nvSpPr>
        <p:spPr>
          <a:xfrm>
            <a:off x="3754755" y="1562735"/>
            <a:ext cx="4104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1、</a:t>
            </a:r>
            <a:r>
              <a:rPr lang="zh-CN" altLang="en-US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工作的基本内容</a:t>
            </a:r>
            <a:endParaRPr lang="zh-CN" altLang="en-US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 advAuto="0"/>
      <p:bldP spid="33" grpId="1" advAuto="0"/>
      <p:bldP spid="35" grpId="2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951605" y="504190"/>
            <a:ext cx="397002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（三）工作的方法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124585" y="1949450"/>
            <a:ext cx="9992995" cy="336677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8" name="矩形 37"/>
          <p:cNvSpPr/>
          <p:nvPr/>
        </p:nvSpPr>
        <p:spPr>
          <a:xfrm>
            <a:off x="3500120" y="2435860"/>
            <a:ext cx="4246245" cy="2306955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en-US" altLang="zh-CN" sz="3200" b="1">
                <a:solidFill>
                  <a:srgbClr val="C00000"/>
                </a:solidFill>
                <a:latin typeface="思源黑体 CN Normal"/>
                <a:ea typeface="微软雅黑" panose="020B0503020204020204" charset="-122"/>
              </a:rPr>
              <a:t>（1）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资料学习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200" b="1">
                <a:solidFill>
                  <a:srgbClr val="C00000"/>
                </a:solidFill>
                <a:latin typeface="思源黑体 CN Normal"/>
                <a:ea typeface="微软雅黑" panose="020B0503020204020204" charset="-122"/>
              </a:rPr>
              <a:t>（2）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实际调查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200" b="1">
                <a:solidFill>
                  <a:srgbClr val="C00000"/>
                </a:solidFill>
                <a:latin typeface="思源黑体 CN Normal"/>
                <a:ea typeface="微软雅黑" panose="020B0503020204020204" charset="-122"/>
              </a:rPr>
              <a:t>（3）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沟通交流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4" name="矩形: 圆角 12"/>
          <p:cNvSpPr/>
          <p:nvPr/>
        </p:nvSpPr>
        <p:spPr>
          <a:xfrm>
            <a:off x="3271520" y="1620520"/>
            <a:ext cx="5554345" cy="6013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40" name="矩形 39"/>
          <p:cNvSpPr/>
          <p:nvPr/>
        </p:nvSpPr>
        <p:spPr>
          <a:xfrm>
            <a:off x="3257550" y="1637665"/>
            <a:ext cx="5457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 </a:t>
            </a:r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2、</a:t>
            </a:r>
            <a:r>
              <a:rPr lang="zh-CN" altLang="en-US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学习工作的基本方法</a:t>
            </a:r>
            <a:endParaRPr lang="zh-CN" altLang="en-US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3" bldLvl="0" animBg="1" advAuto="0"/>
      <p:bldP spid="38" grpId="4" advAuto="0"/>
      <p:bldP spid="40" grpId="5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59840" y="2811780"/>
            <a:ext cx="97840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二、关于对</a:t>
            </a:r>
            <a:r>
              <a:rPr lang="en-US" altLang="zh-CN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成功</a:t>
            </a:r>
            <a:r>
              <a:rPr lang="en-US" altLang="zh-CN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的几点看法</a:t>
            </a:r>
            <a:endParaRPr lang="zh-CN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流程图: 过程 1"/>
          <p:cNvSpPr/>
          <p:nvPr/>
        </p:nvSpPr>
        <p:spPr>
          <a:xfrm>
            <a:off x="3525520" y="662940"/>
            <a:ext cx="4502150" cy="611505"/>
          </a:xfrm>
          <a:prstGeom prst="flowChartProcess">
            <a:avLst/>
          </a:prstGeom>
          <a:gradFill>
            <a:gsLst>
              <a:gs pos="9900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/>
              <a:t>（一）怨不得别人</a:t>
            </a:r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1058545" y="1731645"/>
            <a:ext cx="9705975" cy="39674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3600" b="1" kern="1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        </a:t>
            </a:r>
            <a:r>
              <a:rPr lang="zh-CN" altLang="en-US"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同处一片蓝天下，</a:t>
            </a:r>
            <a:r>
              <a:rPr lang="zh-CN" altLang="en-US" sz="3600" b="1" kern="1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时间是公平的</a:t>
            </a:r>
            <a:r>
              <a:rPr lang="zh-CN" altLang="en-US"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，同在一个社会中，</a:t>
            </a:r>
            <a:r>
              <a:rPr lang="zh-CN" altLang="en-US" sz="3600" b="1" kern="1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机会是公平的</a:t>
            </a:r>
            <a:r>
              <a:rPr lang="zh-CN" altLang="en-US"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，但是每个人都有自己</a:t>
            </a:r>
            <a:r>
              <a:rPr lang="zh-CN" altLang="en-US" sz="3600" b="1" kern="1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不同</a:t>
            </a:r>
            <a:r>
              <a:rPr lang="zh-CN" altLang="en-US"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的人生。</a:t>
            </a:r>
            <a:endParaRPr lang="zh-CN" altLang="en-US" sz="3600" b="1" kern="180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</a:endParaRPr>
          </a:p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zh-CN" altLang="en-US" sz="3600" b="1" kern="1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 </a:t>
            </a:r>
            <a:r>
              <a:rPr lang="en-US" altLang="zh-CN" sz="3600" b="1" kern="1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      </a:t>
            </a:r>
            <a:r>
              <a:rPr sz="3600" b="1" kern="1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</a:rPr>
              <a:t>不同的人生</a:t>
            </a:r>
            <a:r>
              <a:rPr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</a:rPr>
              <a:t>，本质上就是每个人</a:t>
            </a:r>
            <a:r>
              <a:rPr sz="3600" b="1" kern="1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</a:rPr>
              <a:t>不同选择</a:t>
            </a:r>
            <a:r>
              <a:rPr sz="3600" b="1" kern="180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</a:rPr>
              <a:t>的结果，怨不得别人。</a:t>
            </a:r>
            <a:endParaRPr sz="3600" b="1" kern="180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流程图: 过程 1"/>
          <p:cNvSpPr/>
          <p:nvPr/>
        </p:nvSpPr>
        <p:spPr>
          <a:xfrm>
            <a:off x="3525520" y="1179830"/>
            <a:ext cx="4502150" cy="611505"/>
          </a:xfrm>
          <a:prstGeom prst="flowChartProcess">
            <a:avLst/>
          </a:prstGeom>
          <a:gradFill>
            <a:gsLst>
              <a:gs pos="9900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/>
              <a:t>（二）无悔就是成功</a:t>
            </a:r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1759585" y="2458085"/>
            <a:ext cx="9004935" cy="2416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3600" b="1" kern="1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         </a:t>
            </a:r>
            <a:r>
              <a:rPr 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你的</a:t>
            </a:r>
            <a:r>
              <a:rPr lang="zh-CN" sz="3600" b="1" kern="1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选择</a:t>
            </a:r>
            <a:r>
              <a:rPr 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造就你的人生。</a:t>
            </a:r>
            <a:endParaRPr lang="zh-CN" sz="3600" b="1" kern="1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zh-CN" altLang="en-US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能够做到</a:t>
            </a:r>
            <a:r>
              <a:rPr lang="en-US" alt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b="1" kern="1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 kern="1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无悔</a:t>
            </a:r>
            <a:r>
              <a:rPr lang="en-US" altLang="zh-CN" sz="3600" b="1" kern="1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可能就是我们普通人最大的</a:t>
            </a:r>
            <a:r>
              <a:rPr lang="en-US" alt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成功</a:t>
            </a:r>
            <a:r>
              <a:rPr lang="en-US" altLang="zh-CN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36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zh-CN" altLang="en-US" sz="3600" b="1" kern="1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021080" y="1368425"/>
            <a:ext cx="10234295" cy="7804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zh-CN" sz="3200" b="1" kern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任何选择都是基于你对事物及其发展规律的认识做出的。</a:t>
            </a:r>
            <a:endParaRPr lang="zh-CN" sz="3200" b="1" kern="1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29920" y="2644775"/>
            <a:ext cx="3362960" cy="2270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marL="0" lvl="1" algn="l">
              <a:lnSpc>
                <a:spcPct val="140000"/>
              </a:lnSpc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整体意识：体现宏观性，反映有格局，有大局观念。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343400" y="2686685"/>
            <a:ext cx="3405505" cy="2270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核心意识：体现重要性，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反映知取舍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，有比较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观念。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101330" y="2714625"/>
            <a:ext cx="3502660" cy="2270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40000"/>
              </a:lnSpc>
              <a:buClrTx/>
              <a:buSzTx/>
              <a:buFontTx/>
              <a:buNone/>
            </a:pPr>
            <a:endParaRPr lang="zh-CN" altLang="en-US" sz="2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9630" y="2421890"/>
            <a:ext cx="2947670" cy="429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1、知大小：先大后小</a:t>
            </a:r>
            <a:endParaRPr lang="zh-CN" altLang="en-US" sz="2200"/>
          </a:p>
        </p:txBody>
      </p:sp>
      <p:sp>
        <p:nvSpPr>
          <p:cNvPr id="10" name="文本框 9"/>
          <p:cNvSpPr txBox="1"/>
          <p:nvPr/>
        </p:nvSpPr>
        <p:spPr>
          <a:xfrm>
            <a:off x="4573270" y="2485390"/>
            <a:ext cx="2947670" cy="429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2、</a:t>
            </a: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明轻重</a:t>
            </a:r>
            <a:r>
              <a:rPr lang="en-US" altLang="zh-CN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:</a:t>
            </a: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先重后轻</a:t>
            </a:r>
            <a:endParaRPr lang="zh-CN" altLang="en-US" sz="2200"/>
          </a:p>
        </p:txBody>
      </p:sp>
      <p:sp>
        <p:nvSpPr>
          <p:cNvPr id="11" name="文本框 10"/>
          <p:cNvSpPr txBox="1"/>
          <p:nvPr/>
        </p:nvSpPr>
        <p:spPr>
          <a:xfrm>
            <a:off x="8378825" y="2421890"/>
            <a:ext cx="2947670" cy="429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3、</a:t>
            </a: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懂急缓：先急后缓</a:t>
            </a:r>
            <a:endParaRPr lang="zh-CN" altLang="en-US" sz="2200"/>
          </a:p>
        </p:txBody>
      </p:sp>
      <p:sp>
        <p:nvSpPr>
          <p:cNvPr id="7" name="文本框 6"/>
          <p:cNvSpPr txBox="1"/>
          <p:nvPr/>
        </p:nvSpPr>
        <p:spPr>
          <a:xfrm>
            <a:off x="8271510" y="2915285"/>
            <a:ext cx="3302000" cy="1770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责任意识：体现紧迫性，反映有担当，有效率观念。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88260" y="638810"/>
            <a:ext cx="6751955" cy="645160"/>
          </a:xfrm>
          <a:prstGeom prst="rect">
            <a:avLst/>
          </a:prstGeom>
          <a:gradFill>
            <a:gsLst>
              <a:gs pos="9900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n>
                  <a:noFill/>
                </a:ln>
                <a:solidFill>
                  <a:schemeClr val="bg1"/>
                </a:solidFill>
                <a:sym typeface="+mn-ea"/>
              </a:rPr>
              <a:t>（三）活出人生精彩的三点认识</a:t>
            </a:r>
            <a:endParaRPr lang="zh-CN" altLang="en-US" sz="3600" b="1">
              <a:ln>
                <a:noFill/>
              </a:ln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1340485" y="1818640"/>
            <a:ext cx="9686290" cy="3627120"/>
          </a:xfrm>
          <a:prstGeom prst="round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70000"/>
              </a:lnSpc>
              <a:buClrTx/>
              <a:buSzTx/>
              <a:buFontTx/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1、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不一样的态度导致不一样的结果</a:t>
            </a:r>
            <a:endParaRPr lang="en-US" alt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7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尽力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的人与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尽心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的人是不一样的。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7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用心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做事和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用力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做事是截然不同的。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7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人做事的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态度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和展现出的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精神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决定了你的未来。</a:t>
            </a:r>
            <a:endParaRPr lang="en-US" altLang="zh-CN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711325" y="3945255"/>
            <a:ext cx="494030" cy="40894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18790" y="749935"/>
            <a:ext cx="5830570" cy="645160"/>
          </a:xfrm>
          <a:prstGeom prst="rect">
            <a:avLst/>
          </a:prstGeom>
          <a:gradFill>
            <a:gsLst>
              <a:gs pos="9900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chemeClr val="bg1"/>
                </a:solidFill>
                <a:sym typeface="+mn-ea"/>
              </a:rPr>
              <a:t>（四）尽心做事，成就人生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1698625" y="3094355"/>
            <a:ext cx="494030" cy="40894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1711325" y="4768215"/>
            <a:ext cx="494030" cy="40894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圆角矩形 6"/>
          <p:cNvSpPr/>
          <p:nvPr/>
        </p:nvSpPr>
        <p:spPr>
          <a:xfrm>
            <a:off x="1393190" y="1757680"/>
            <a:ext cx="9406890" cy="4047490"/>
          </a:xfrm>
          <a:prstGeom prst="round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marL="0" lvl="1" algn="l">
              <a:lnSpc>
                <a:spcPct val="160000"/>
              </a:lnSpc>
              <a:buClrTx/>
              <a:buSzTx/>
              <a:buFontTx/>
              <a:buNone/>
            </a:pPr>
            <a:endParaRPr lang="en-US" altLang="zh-CN" sz="2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、只有瞄准卓越目标，才会有基本满意的结果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要想成功，就应该具备应有的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境界和高度。</a:t>
            </a:r>
            <a:endParaRPr lang="zh-CN" altLang="en-US" sz="32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人其实是被自己的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志向、追求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牵着跑的。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人生和事业就是这样，你对待它们的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态度和追求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，将决定你未来的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人生和事业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是什么样子。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态度</a:t>
            </a:r>
            <a:r>
              <a:rPr lang="zh-CN" altLang="en-US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决定一切。</a:t>
            </a:r>
            <a:endParaRPr lang="zh-CN" altLang="en-US" sz="3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1" algn="l">
              <a:lnSpc>
                <a:spcPct val="120000"/>
              </a:lnSpc>
              <a:buClrTx/>
              <a:buSzTx/>
              <a:buFontTx/>
              <a:buNone/>
            </a:pPr>
            <a:endParaRPr lang="zh-CN" altLang="en-US" sz="32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667510" y="2715260"/>
            <a:ext cx="368300" cy="28384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五角星 2"/>
          <p:cNvSpPr/>
          <p:nvPr/>
        </p:nvSpPr>
        <p:spPr>
          <a:xfrm>
            <a:off x="1641475" y="3315335"/>
            <a:ext cx="368300" cy="28384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1641475" y="5220335"/>
            <a:ext cx="368300" cy="28384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1641475" y="3946525"/>
            <a:ext cx="368300" cy="28384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021965" y="721995"/>
            <a:ext cx="5669280" cy="645160"/>
          </a:xfrm>
          <a:prstGeom prst="rect">
            <a:avLst/>
          </a:prstGeom>
          <a:gradFill>
            <a:gsLst>
              <a:gs pos="9900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none" rtlCol="0" anchor="t">
            <a:spAutoFit/>
          </a:bodyPr>
          <a:p>
            <a:pPr algn="ctr"/>
            <a:r>
              <a:rPr lang="zh-CN" altLang="en-US" sz="3600" b="1">
                <a:solidFill>
                  <a:schemeClr val="bg1"/>
                </a:solidFill>
                <a:sym typeface="+mn-ea"/>
              </a:rPr>
              <a:t>（四）尽心做事，成就人生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779520" y="2713990"/>
            <a:ext cx="4297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三、几点体会</a:t>
            </a:r>
            <a:endParaRPr lang="zh-CN" altLang="en-US" sz="54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41220" y="2487295"/>
            <a:ext cx="790956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5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一、关于工作的几点认识</a:t>
            </a:r>
            <a:endParaRPr lang="zh-CN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2830195" y="671195"/>
            <a:ext cx="6717665" cy="645160"/>
          </a:xfrm>
          <a:prstGeom prst="rect">
            <a:avLst/>
          </a:prstGeom>
          <a:solidFill>
            <a:schemeClr val="lt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（一）时代的变化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--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关于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佛系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 Same Side Corner Rectangle 23"/>
          <p:cNvSpPr/>
          <p:nvPr/>
        </p:nvSpPr>
        <p:spPr>
          <a:xfrm rot="16200000">
            <a:off x="2625090" y="2669540"/>
            <a:ext cx="800735" cy="73914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1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3498850" y="2641600"/>
            <a:ext cx="6957060" cy="78295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我们的人生是奋斗的人生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ound Same Side Corner Rectangle 23"/>
          <p:cNvSpPr/>
          <p:nvPr/>
        </p:nvSpPr>
        <p:spPr>
          <a:xfrm rot="16200000">
            <a:off x="2617470" y="3778250"/>
            <a:ext cx="817245" cy="739775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2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3498850" y="3741420"/>
            <a:ext cx="6957695" cy="81661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zh-CN" altLang="en-US" sz="28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“佛系”展现出了当今社会人们生活态度发展变化的一个侧面。</a:t>
            </a:r>
            <a:endParaRPr lang="zh-CN" altLang="en-US" sz="28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Round Same Side Corner Rectangle 23"/>
          <p:cNvSpPr/>
          <p:nvPr/>
        </p:nvSpPr>
        <p:spPr>
          <a:xfrm rot="16200000">
            <a:off x="2632710" y="4935220"/>
            <a:ext cx="786130" cy="74041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3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3498850" y="4912360"/>
            <a:ext cx="6957695" cy="7848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没有奋斗，就不可能有精彩的人生。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17520" y="1496695"/>
            <a:ext cx="67602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spc="-1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认识时代潮流，把握根本规律，</a:t>
            </a:r>
            <a:endParaRPr lang="zh-CN" altLang="en-US" sz="3200" b="1" spc="-10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 spc="-1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走好明天的路，这是永恒的人生真理。</a:t>
            </a:r>
            <a:endParaRPr lang="zh-CN" altLang="en-US" sz="3200" b="1" spc="-10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21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2638425" y="656590"/>
            <a:ext cx="638048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（二）</a:t>
            </a:r>
            <a:r>
              <a:rPr 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实事求是是永远的真理</a:t>
            </a:r>
            <a:endParaRPr lang="zh-CN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5640" y="1879600"/>
            <a:ext cx="10590530" cy="351028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3" name="矩形 32"/>
          <p:cNvSpPr/>
          <p:nvPr/>
        </p:nvSpPr>
        <p:spPr>
          <a:xfrm>
            <a:off x="1348105" y="2435860"/>
            <a:ext cx="9274175" cy="21590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实事求是，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不是简单的事实描述和鹦鹉学舌，求是就是要揭示真相和规律。所以说，实事求是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是要求我们对实际工作有切身的感受和深刻的思考。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: 圆角 1"/>
          <p:cNvSpPr/>
          <p:nvPr/>
        </p:nvSpPr>
        <p:spPr>
          <a:xfrm>
            <a:off x="3954780" y="1620520"/>
            <a:ext cx="4011295" cy="5340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5" name="矩形 34"/>
          <p:cNvSpPr/>
          <p:nvPr/>
        </p:nvSpPr>
        <p:spPr>
          <a:xfrm>
            <a:off x="3743325" y="1550670"/>
            <a:ext cx="39751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1、</a:t>
            </a:r>
            <a:r>
              <a:rPr lang="zh-CN" altLang="en-US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不要成为笑柄</a:t>
            </a:r>
            <a:endParaRPr lang="zh-CN" altLang="en-US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 advAuto="0"/>
      <p:bldP spid="33" grpId="1" advAuto="0"/>
      <p:bldP spid="35" grpId="2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2608580" y="656590"/>
            <a:ext cx="638048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（二）</a:t>
            </a:r>
            <a:r>
              <a:rPr 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实事求是是永远的真理</a:t>
            </a:r>
            <a:endParaRPr lang="zh-CN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54100" y="1879600"/>
            <a:ext cx="10166985" cy="355219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8" name="矩形 37"/>
          <p:cNvSpPr/>
          <p:nvPr/>
        </p:nvSpPr>
        <p:spPr>
          <a:xfrm>
            <a:off x="1585595" y="2296160"/>
            <a:ext cx="9135745" cy="284861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40000"/>
              </a:lnSpc>
            </a:pP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微信群泛滥带来的五种病症：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一是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机不离手眼昏昏，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二是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有图未必有真相，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三是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多了速度少了温度，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四是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溜须拍马易传染，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五是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暗藏“微腐败”风险。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矩形: 圆角 12"/>
          <p:cNvSpPr/>
          <p:nvPr/>
        </p:nvSpPr>
        <p:spPr>
          <a:xfrm>
            <a:off x="2411730" y="1620520"/>
            <a:ext cx="6773545" cy="5340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40" name="矩形 39"/>
          <p:cNvSpPr/>
          <p:nvPr/>
        </p:nvSpPr>
        <p:spPr>
          <a:xfrm>
            <a:off x="2467610" y="1578610"/>
            <a:ext cx="64503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 </a:t>
            </a:r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2、</a:t>
            </a:r>
            <a:r>
              <a:rPr lang="zh-CN" altLang="en-US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糊弄别人就是在糊弄自己</a:t>
            </a:r>
            <a:endParaRPr lang="zh-CN" altLang="en-US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3" bldLvl="0" animBg="1" advAuto="0"/>
      <p:bldP spid="38" grpId="4" advAuto="0"/>
      <p:bldP spid="40" grpId="5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141345" y="600075"/>
            <a:ext cx="5819775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（三）</a:t>
            </a:r>
            <a:r>
              <a:rPr 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如何与企业家交朋友</a:t>
            </a:r>
            <a:endParaRPr lang="zh-CN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07770" y="1837690"/>
            <a:ext cx="4932045" cy="412750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3" name="矩形 32"/>
          <p:cNvSpPr/>
          <p:nvPr/>
        </p:nvSpPr>
        <p:spPr>
          <a:xfrm>
            <a:off x="1957705" y="2100580"/>
            <a:ext cx="3290570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、战略选择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、资源整合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、资本运营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、集成创新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、建立机制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: 圆角 1"/>
          <p:cNvSpPr/>
          <p:nvPr/>
        </p:nvSpPr>
        <p:spPr>
          <a:xfrm>
            <a:off x="1663700" y="1578610"/>
            <a:ext cx="3863975" cy="5334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5" name="矩形 34"/>
          <p:cNvSpPr/>
          <p:nvPr/>
        </p:nvSpPr>
        <p:spPr>
          <a:xfrm>
            <a:off x="1663700" y="1651635"/>
            <a:ext cx="3864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4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大企业：做五件事</a:t>
            </a:r>
            <a:endParaRPr lang="zh-CN" sz="24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73520" y="1838960"/>
            <a:ext cx="4932045" cy="412750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5" name="矩形 4"/>
          <p:cNvSpPr/>
          <p:nvPr/>
        </p:nvSpPr>
        <p:spPr>
          <a:xfrm>
            <a:off x="7211695" y="2087880"/>
            <a:ext cx="3682365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、价格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、质量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、工期（交货期）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、服务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: 圆角 1"/>
          <p:cNvSpPr/>
          <p:nvPr/>
        </p:nvSpPr>
        <p:spPr>
          <a:xfrm>
            <a:off x="7029450" y="1579880"/>
            <a:ext cx="3863975" cy="53213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7" name="矩形 6"/>
          <p:cNvSpPr/>
          <p:nvPr/>
        </p:nvSpPr>
        <p:spPr>
          <a:xfrm>
            <a:off x="6959600" y="1638935"/>
            <a:ext cx="4051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4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中小企业：关注四个方面</a:t>
            </a:r>
            <a:endParaRPr lang="zh-CN" sz="24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 advAuto="0"/>
      <p:bldP spid="33" grpId="1" advAuto="0"/>
      <p:bldP spid="35" grpId="2" advAuto="0"/>
      <p:bldP spid="2" grpId="0" bldLvl="0" animBg="1" advAuto="0"/>
      <p:bldP spid="5" grpId="1" advAuto="0"/>
      <p:bldP spid="7" grpId="2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577590" y="657225"/>
            <a:ext cx="499364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（四）</a:t>
            </a:r>
            <a:r>
              <a:rPr lang="zh-CN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学习是终身的事</a:t>
            </a:r>
            <a:endParaRPr lang="zh-CN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 Same Side Corner Rectangle 23"/>
          <p:cNvSpPr/>
          <p:nvPr/>
        </p:nvSpPr>
        <p:spPr>
          <a:xfrm rot="16200000">
            <a:off x="1968500" y="1887220"/>
            <a:ext cx="800735" cy="73914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1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2842260" y="1859280"/>
            <a:ext cx="7769225" cy="78295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没有</a:t>
            </a:r>
            <a:r>
              <a:rPr lang="zh-CN" altLang="en-US" sz="3200" b="1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反省、反思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，就不会有改变和进步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ound Same Side Corner Rectangle 23"/>
          <p:cNvSpPr/>
          <p:nvPr/>
        </p:nvSpPr>
        <p:spPr>
          <a:xfrm rot="16200000">
            <a:off x="1960880" y="2995930"/>
            <a:ext cx="817245" cy="739775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2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2842260" y="2959100"/>
            <a:ext cx="7769225" cy="81661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自我反省的表现就是</a:t>
            </a:r>
            <a:r>
              <a:rPr lang="zh-CN" altLang="en-US" sz="3200" b="1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自我批判和包容</a:t>
            </a:r>
            <a:endParaRPr lang="zh-CN" altLang="en-US" sz="3200" b="1" strike="noStrike" noProof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Round Same Side Corner Rectangle 23"/>
          <p:cNvSpPr/>
          <p:nvPr/>
        </p:nvSpPr>
        <p:spPr>
          <a:xfrm rot="16200000">
            <a:off x="1976120" y="4152900"/>
            <a:ext cx="786130" cy="74041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3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2842260" y="4130040"/>
            <a:ext cx="7769225" cy="7848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关于工作方面的学习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ound Same Side Corner Rectangle 23"/>
          <p:cNvSpPr/>
          <p:nvPr/>
        </p:nvSpPr>
        <p:spPr>
          <a:xfrm rot="16200000">
            <a:off x="1963420" y="5299710"/>
            <a:ext cx="786130" cy="74041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4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3" name="五边形 2"/>
          <p:cNvSpPr/>
          <p:nvPr/>
        </p:nvSpPr>
        <p:spPr>
          <a:xfrm>
            <a:off x="2829560" y="5276850"/>
            <a:ext cx="7781925" cy="7848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数字化赋能是高质量发展的重要手段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21" grpId="0" bldLvl="0" animBg="1"/>
      <p:bldP spid="2" grpId="0" bldLvl="0" animBg="1"/>
      <p:bldP spid="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98880" y="1241425"/>
            <a:ext cx="9887585" cy="42748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70000"/>
              </a:lnSpc>
            </a:pPr>
            <a:r>
              <a:rPr lang="en-US" altLang="zh-CN" sz="2800" b="1"/>
              <a:t>     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习近平强调，</a:t>
            </a:r>
            <a:r>
              <a:rPr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联网、大数据、云计算、人工智能、区块链等技术加速创新，日益融入经济社会发展各领域全过程，数字经济发展速度之快、辐射范围之广、影响程度之深前所未有，正在成为重组全球要素资源、重塑全球经济结构、改变全球竞争格局的关键力量。</a:t>
            </a:r>
            <a:endParaRPr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29030" y="1199515"/>
            <a:ext cx="9887585" cy="42748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70000"/>
              </a:lnSpc>
            </a:pPr>
            <a:r>
              <a:rPr lang="en-US" altLang="zh-CN" sz="2800" b="1"/>
              <a:t>      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习近平指出，</a:t>
            </a:r>
            <a:r>
              <a:rPr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中央高度重视发展数字经济，实施网络强国战略和国家大数据战略，推动互联网、大数据、人工智能和实体经济深度融合，推进数字产业化和产业数字化，打造具有国际竞争力的数字产业集群，我国数字经济发展较快、成就显著。</a:t>
            </a:r>
            <a:endParaRPr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29030" y="1283335"/>
            <a:ext cx="9887585" cy="42748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70000"/>
              </a:lnSpc>
            </a:pPr>
            <a:r>
              <a:rPr 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习近平强调，</a:t>
            </a:r>
            <a:r>
              <a:rPr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发展数字经济是把握新一轮科技革命和产业变革新机遇的战略选择。是改造提升传统产业的支点，可以成为构建现代化经济体系的重要引擎。要抓住先机、抢占未来发展制高点。</a:t>
            </a:r>
            <a:endParaRPr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70000"/>
              </a:lnSpc>
            </a:pPr>
            <a:r>
              <a:rPr 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习近平强调，</a:t>
            </a:r>
            <a:r>
              <a:rPr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要加快新型基础设施建设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61390" y="1115695"/>
            <a:ext cx="988758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60000"/>
              </a:lnSpc>
            </a:pPr>
            <a:r>
              <a:rPr lang="en-US" altLang="zh-CN" sz="2800" b="1"/>
              <a:t>     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习近平指出，</a:t>
            </a:r>
            <a:r>
              <a:rPr sz="3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推动数字经济和实体经济融合发展，把握数字化、网络化、智能化方向，推动制造业、服务业、农业等产业数字化，利用互联网新技术对传统产业进行全方位、全链条的改造，提高全要素生产率，发挥数字技术对经济发展的放大、叠加、倍增作用。要推动互联网、大数据、人工智能同产业深度融合，加快培育一批“专精特新”企业和制造业单项冠军企业。</a:t>
            </a:r>
            <a:endParaRPr sz="3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309620" y="838200"/>
            <a:ext cx="4474845" cy="645160"/>
          </a:xfrm>
          <a:prstGeom prst="rect">
            <a:avLst/>
          </a:prstGeom>
          <a:solidFill>
            <a:schemeClr val="lt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（一）单位的重要性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 Same Side Corner Rectangle 23"/>
          <p:cNvSpPr/>
          <p:nvPr/>
        </p:nvSpPr>
        <p:spPr>
          <a:xfrm rot="16200000">
            <a:off x="2848610" y="2166620"/>
            <a:ext cx="800735" cy="73914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1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3722370" y="2138680"/>
            <a:ext cx="4941570" cy="78295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发展工业的重要意义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文本框 4"/>
          <p:cNvSpPr txBox="1"/>
          <p:nvPr/>
        </p:nvSpPr>
        <p:spPr>
          <a:xfrm>
            <a:off x="1566545" y="1156335"/>
            <a:ext cx="9715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（1）国民经济的核心支撑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（工业是生产生活资料的重要生产者，也是国家税收的重要创造者）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5" name="燕尾形 16"/>
          <p:cNvSpPr/>
          <p:nvPr/>
        </p:nvSpPr>
        <p:spPr>
          <a:xfrm>
            <a:off x="812800" y="1620520"/>
            <a:ext cx="525145" cy="81153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26" name="文本框 4"/>
          <p:cNvSpPr txBox="1"/>
          <p:nvPr/>
        </p:nvSpPr>
        <p:spPr>
          <a:xfrm>
            <a:off x="1566545" y="3007995"/>
            <a:ext cx="1021905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（2）现代化的重要标志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（工业化既是社会文明的标志，同时，工业又是推动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社会进步和文明发展的基础）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8" name="文本框 4"/>
          <p:cNvSpPr txBox="1"/>
          <p:nvPr/>
        </p:nvSpPr>
        <p:spPr>
          <a:xfrm>
            <a:off x="1566545" y="4695825"/>
            <a:ext cx="993902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（3）中华民族伟大复兴的重要依托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（国家富强、人民过上更美好生活，都离不开工业的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高质量发展）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0" name="圆角矩形 2"/>
          <p:cNvSpPr/>
          <p:nvPr/>
        </p:nvSpPr>
        <p:spPr>
          <a:xfrm>
            <a:off x="1783080" y="299720"/>
            <a:ext cx="7564755" cy="663575"/>
          </a:xfrm>
          <a:prstGeom prst="roundRect">
            <a:avLst>
              <a:gd name="adj" fmla="val 1610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32" name="矩形 4"/>
          <p:cNvSpPr/>
          <p:nvPr/>
        </p:nvSpPr>
        <p:spPr>
          <a:xfrm>
            <a:off x="2058035" y="338455"/>
            <a:ext cx="83756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发展工业的重要意义</a:t>
            </a:r>
            <a:endParaRPr lang="en-US" altLang="zh-CN" sz="32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868045" y="303530"/>
            <a:ext cx="679450" cy="6629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/>
              <a:t>1</a:t>
            </a:r>
            <a:endParaRPr lang="en-US" altLang="zh-CN" sz="3200" b="1"/>
          </a:p>
        </p:txBody>
      </p:sp>
      <p:sp>
        <p:nvSpPr>
          <p:cNvPr id="5" name="燕尾形 16"/>
          <p:cNvSpPr/>
          <p:nvPr/>
        </p:nvSpPr>
        <p:spPr>
          <a:xfrm>
            <a:off x="814070" y="3382010"/>
            <a:ext cx="525145" cy="81153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6" name="燕尾形 16"/>
          <p:cNvSpPr/>
          <p:nvPr/>
        </p:nvSpPr>
        <p:spPr>
          <a:xfrm>
            <a:off x="815340" y="5031740"/>
            <a:ext cx="525145" cy="81153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385820" y="867410"/>
            <a:ext cx="4406265" cy="645160"/>
          </a:xfrm>
          <a:prstGeom prst="rect">
            <a:avLst/>
          </a:prstGeom>
          <a:solidFill>
            <a:schemeClr val="lt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（一）单位的重要性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 Same Side Corner Rectangle 23"/>
          <p:cNvSpPr/>
          <p:nvPr/>
        </p:nvSpPr>
        <p:spPr>
          <a:xfrm rot="16200000">
            <a:off x="2848610" y="2166620"/>
            <a:ext cx="800735" cy="73914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1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3722370" y="2138680"/>
            <a:ext cx="4941570" cy="78295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发展工业的重要意义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ound Same Side Corner Rectangle 23"/>
          <p:cNvSpPr/>
          <p:nvPr/>
        </p:nvSpPr>
        <p:spPr>
          <a:xfrm rot="16200000">
            <a:off x="2868295" y="3302635"/>
            <a:ext cx="762000" cy="739775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2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3722370" y="3313430"/>
            <a:ext cx="4940935" cy="74168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宝鸡工业的重要性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文本框 4"/>
          <p:cNvSpPr txBox="1"/>
          <p:nvPr/>
        </p:nvSpPr>
        <p:spPr>
          <a:xfrm>
            <a:off x="1177290" y="1287463"/>
            <a:ext cx="10622280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（1）工业是宝鸡发展的基础。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宝鸡是一座因工业而兴的城市，优势在工业，发展靠工业。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5" name="燕尾形 16"/>
          <p:cNvSpPr/>
          <p:nvPr/>
        </p:nvSpPr>
        <p:spPr>
          <a:xfrm>
            <a:off x="602615" y="1530985"/>
            <a:ext cx="483870" cy="69278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26" name="文本框 4"/>
          <p:cNvSpPr txBox="1"/>
          <p:nvPr/>
        </p:nvSpPr>
        <p:spPr>
          <a:xfrm>
            <a:off x="1064895" y="2771140"/>
            <a:ext cx="10973435" cy="109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（2）宝鸡是中国的西部工业重镇、制造业名城。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李克强总理对宝鸡的期望：</a:t>
            </a:r>
            <a:r>
              <a:rPr lang="en-US" altLang="zh-CN" sz="33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宝鸡制造，装备中国，走向世界。</a:t>
            </a:r>
            <a:endParaRPr lang="en-US" altLang="zh-CN" sz="33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8" name="文本框 4"/>
          <p:cNvSpPr txBox="1"/>
          <p:nvPr/>
        </p:nvSpPr>
        <p:spPr>
          <a:xfrm>
            <a:off x="1065530" y="4008120"/>
            <a:ext cx="10972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（3）加强产业链发展，建设工业强市。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全市上下，聚力提升13条重点产业链发展水平，以此推动宝鸡制造业的高质量发展。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0" name="圆角矩形 2"/>
          <p:cNvSpPr/>
          <p:nvPr/>
        </p:nvSpPr>
        <p:spPr>
          <a:xfrm>
            <a:off x="1643380" y="299720"/>
            <a:ext cx="7915275" cy="663575"/>
          </a:xfrm>
          <a:prstGeom prst="roundRect">
            <a:avLst>
              <a:gd name="adj" fmla="val 1610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32" name="矩形 4"/>
          <p:cNvSpPr/>
          <p:nvPr/>
        </p:nvSpPr>
        <p:spPr>
          <a:xfrm>
            <a:off x="1792605" y="338455"/>
            <a:ext cx="83756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宝鸡工业的重要性</a:t>
            </a:r>
            <a:endParaRPr lang="en-US" altLang="zh-CN" sz="32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02615" y="303530"/>
            <a:ext cx="679450" cy="6629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/>
              <a:t>2</a:t>
            </a:r>
            <a:endParaRPr lang="en-US" altLang="zh-CN" sz="3200" b="1"/>
          </a:p>
        </p:txBody>
      </p:sp>
      <p:sp>
        <p:nvSpPr>
          <p:cNvPr id="3" name="燕尾形 16"/>
          <p:cNvSpPr/>
          <p:nvPr/>
        </p:nvSpPr>
        <p:spPr>
          <a:xfrm>
            <a:off x="617855" y="3013075"/>
            <a:ext cx="483870" cy="69278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4" name="燕尾形 16"/>
          <p:cNvSpPr/>
          <p:nvPr/>
        </p:nvSpPr>
        <p:spPr>
          <a:xfrm>
            <a:off x="619125" y="4481195"/>
            <a:ext cx="483870" cy="69278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470910" y="768985"/>
            <a:ext cx="4446905" cy="645160"/>
          </a:xfrm>
          <a:prstGeom prst="rect">
            <a:avLst/>
          </a:prstGeom>
          <a:solidFill>
            <a:schemeClr val="lt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（一）单位的重要性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 Same Side Corner Rectangle 23"/>
          <p:cNvSpPr/>
          <p:nvPr/>
        </p:nvSpPr>
        <p:spPr>
          <a:xfrm rot="16200000">
            <a:off x="2848610" y="2166620"/>
            <a:ext cx="800735" cy="73914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1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3722370" y="2138680"/>
            <a:ext cx="4941570" cy="782955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发展工业的重要意义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ound Same Side Corner Rectangle 23"/>
          <p:cNvSpPr/>
          <p:nvPr/>
        </p:nvSpPr>
        <p:spPr>
          <a:xfrm rot="16200000">
            <a:off x="2868295" y="3302635"/>
            <a:ext cx="762000" cy="739775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2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3722370" y="3313430"/>
            <a:ext cx="4940935" cy="74168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宝鸡工业的重要性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Round Same Side Corner Rectangle 23"/>
          <p:cNvSpPr/>
          <p:nvPr/>
        </p:nvSpPr>
        <p:spPr>
          <a:xfrm rot="16200000">
            <a:off x="2856230" y="4432300"/>
            <a:ext cx="786130" cy="74041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p>
            <a:pPr algn="ctr" fontAlgn="auto"/>
            <a:r>
              <a:rPr lang="en-US" altLang="zh-CN" sz="3200" strike="noStrike" noProof="1">
                <a:solidFill>
                  <a:schemeClr val="bg1">
                    <a:lumMod val="50000"/>
                    <a:lumOff val="50000"/>
                  </a:schemeClr>
                </a:solidFill>
                <a:latin typeface="Impact" panose="020B0806030902050204" charset="0"/>
              </a:rPr>
              <a:t>3</a:t>
            </a:r>
            <a:endParaRPr lang="en-US" altLang="zh-CN" sz="3200" strike="noStrike" noProof="1">
              <a:solidFill>
                <a:schemeClr val="bg1">
                  <a:lumMod val="50000"/>
                  <a:lumOff val="50000"/>
                </a:schemeClr>
              </a:solidFill>
              <a:latin typeface="Impact" panose="020B0806030902050204" charset="0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3722370" y="4409440"/>
            <a:ext cx="4942205" cy="7848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/>
            <a:r>
              <a:rPr lang="en-US" altLang="zh-CN" sz="20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3200" b="1" strike="noStrike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工信局职能</a:t>
            </a:r>
            <a:endParaRPr lang="zh-CN" altLang="en-US" sz="3200" b="1" strike="noStrike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文本框 4"/>
          <p:cNvSpPr txBox="1"/>
          <p:nvPr/>
        </p:nvSpPr>
        <p:spPr>
          <a:xfrm>
            <a:off x="1440815" y="1496378"/>
            <a:ext cx="10360025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（1）政策引导。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落实国家和省上的产业发展政策，规划引领企业健康发展。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5" name="燕尾形 16"/>
          <p:cNvSpPr/>
          <p:nvPr/>
        </p:nvSpPr>
        <p:spPr>
          <a:xfrm>
            <a:off x="840740" y="1803400"/>
            <a:ext cx="385445" cy="58801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26" name="文本框 4"/>
          <p:cNvSpPr txBox="1"/>
          <p:nvPr/>
        </p:nvSpPr>
        <p:spPr>
          <a:xfrm>
            <a:off x="1440815" y="2842260"/>
            <a:ext cx="10360025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（2）运行分析。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发现发展中的问题，及时调整促进发展的政策措施。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8" name="文本框 4"/>
          <p:cNvSpPr txBox="1"/>
          <p:nvPr/>
        </p:nvSpPr>
        <p:spPr>
          <a:xfrm>
            <a:off x="1440815" y="4278630"/>
            <a:ext cx="10275570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（3）推动发展。 </a:t>
            </a:r>
            <a:endParaRPr lang="en-US" altLang="zh-CN" sz="3200" b="1">
              <a:solidFill>
                <a:srgbClr val="FF0000"/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  <a:cs typeface="+mn-ea"/>
                <a:sym typeface="+mn-lt"/>
              </a:rPr>
              <a:t>服务企业，协调解决影响企业发展的实际具体问题。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0" name="圆角矩形 2"/>
          <p:cNvSpPr/>
          <p:nvPr/>
        </p:nvSpPr>
        <p:spPr>
          <a:xfrm>
            <a:off x="1643380" y="299720"/>
            <a:ext cx="8139430" cy="663575"/>
          </a:xfrm>
          <a:prstGeom prst="roundRect">
            <a:avLst>
              <a:gd name="adj" fmla="val 1610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/>
        </p:txBody>
      </p:sp>
      <p:sp>
        <p:nvSpPr>
          <p:cNvPr id="32" name="矩形 4"/>
          <p:cNvSpPr/>
          <p:nvPr/>
        </p:nvSpPr>
        <p:spPr>
          <a:xfrm>
            <a:off x="1792605" y="324485"/>
            <a:ext cx="83756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工信局职能</a:t>
            </a:r>
            <a:endParaRPr lang="en-US" altLang="zh-CN" sz="32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02615" y="303530"/>
            <a:ext cx="679450" cy="6629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/>
              <a:t>3</a:t>
            </a:r>
            <a:endParaRPr lang="en-US" altLang="zh-CN" sz="3200" b="1"/>
          </a:p>
        </p:txBody>
      </p:sp>
      <p:sp>
        <p:nvSpPr>
          <p:cNvPr id="3" name="燕尾形 16"/>
          <p:cNvSpPr/>
          <p:nvPr/>
        </p:nvSpPr>
        <p:spPr>
          <a:xfrm>
            <a:off x="842010" y="3159760"/>
            <a:ext cx="385445" cy="58801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4" name="燕尾形 16"/>
          <p:cNvSpPr/>
          <p:nvPr/>
        </p:nvSpPr>
        <p:spPr>
          <a:xfrm>
            <a:off x="829310" y="4572000"/>
            <a:ext cx="385445" cy="58801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46"/>
          <p:cNvSpPr txBox="1"/>
          <p:nvPr/>
        </p:nvSpPr>
        <p:spPr>
          <a:xfrm>
            <a:off x="3580130" y="586105"/>
            <a:ext cx="4055110" cy="6451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（二）工作的态度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7135" y="1468755"/>
            <a:ext cx="95992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工作态度是我们处理工作关系的基点，其核心是</a:t>
            </a:r>
            <a:r>
              <a:rPr lang="zh-CN" altLang="en-US" sz="3200" b="1">
                <a:solidFill>
                  <a:srgbClr val="FF0000"/>
                </a:solidFill>
              </a:rPr>
              <a:t>尊重</a:t>
            </a:r>
            <a:r>
              <a:rPr lang="zh-CN" altLang="en-US" sz="3200" b="1"/>
              <a:t>。</a:t>
            </a:r>
            <a:endParaRPr lang="zh-CN" altLang="en-US" sz="3200" b="1"/>
          </a:p>
        </p:txBody>
      </p:sp>
      <p:sp>
        <p:nvSpPr>
          <p:cNvPr id="32" name="矩形 31"/>
          <p:cNvSpPr/>
          <p:nvPr/>
        </p:nvSpPr>
        <p:spPr>
          <a:xfrm>
            <a:off x="871855" y="2368550"/>
            <a:ext cx="10418445" cy="369379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3" name="矩形 32"/>
          <p:cNvSpPr/>
          <p:nvPr/>
        </p:nvSpPr>
        <p:spPr>
          <a:xfrm>
            <a:off x="1332865" y="2715260"/>
            <a:ext cx="9817100" cy="329057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职业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就是我们所从事的社会工作（也就是我们在社会中获取的工作）。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    对于绝大部分人来说，</a:t>
            </a:r>
            <a:r>
              <a:rPr lang="en-US" altLang="zh-CN" sz="3200" b="1">
                <a:solidFill>
                  <a:srgbClr val="FF0000"/>
                </a:solidFill>
                <a:latin typeface="思源黑体 CN Normal"/>
                <a:ea typeface="微软雅黑" panose="020B0503020204020204" charset="-122"/>
              </a:rPr>
              <a:t>职业的本质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思源黑体 CN Normal"/>
                <a:ea typeface="微软雅黑" panose="020B0503020204020204" charset="-122"/>
              </a:rPr>
              <a:t>就是养家顾命的工作。我们只是在这个过程中为社会作出了自己的贡献。</a:t>
            </a:r>
            <a:endParaRPr lang="en-US" altLang="zh-CN" sz="3200" b="1">
              <a:solidFill>
                <a:schemeClr val="tx1">
                  <a:lumMod val="95000"/>
                  <a:lumOff val="5000"/>
                </a:schemeClr>
              </a:solidFill>
              <a:latin typeface="思源黑体 CN Normal"/>
              <a:ea typeface="微软雅黑" panose="020B0503020204020204" charset="-122"/>
            </a:endParaRPr>
          </a:p>
        </p:txBody>
      </p:sp>
      <p:sp>
        <p:nvSpPr>
          <p:cNvPr id="3" name="矩形: 圆角 1"/>
          <p:cNvSpPr/>
          <p:nvPr/>
        </p:nvSpPr>
        <p:spPr>
          <a:xfrm>
            <a:off x="3768090" y="2126615"/>
            <a:ext cx="3685540" cy="52387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/>
        </p:txBody>
      </p:sp>
      <p:sp>
        <p:nvSpPr>
          <p:cNvPr id="35" name="矩形 34"/>
          <p:cNvSpPr/>
          <p:nvPr/>
        </p:nvSpPr>
        <p:spPr>
          <a:xfrm>
            <a:off x="3857625" y="2056765"/>
            <a:ext cx="3514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 b="1">
                <a:solidFill>
                  <a:schemeClr val="bg1"/>
                </a:solidFill>
                <a:latin typeface="思源黑体 CN Normal"/>
                <a:ea typeface="微软雅黑" panose="020B0503020204020204" charset="-122"/>
              </a:rPr>
              <a:t>1、尊重职业</a:t>
            </a:r>
            <a:endParaRPr lang="en-US" altLang="zh-CN" sz="3600" b="1">
              <a:solidFill>
                <a:schemeClr val="bg1"/>
              </a:solidFill>
              <a:latin typeface="思源黑体 CN Normal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 advAuto="0"/>
      <p:bldP spid="33" grpId="1" advAuto="0"/>
      <p:bldP spid="35" grpId="2" advAuto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1888,&quot;width&quot;:16418}"/>
</p:tagLst>
</file>

<file path=ppt/tags/tag2.xml><?xml version="1.0" encoding="utf-8"?>
<p:tagLst xmlns:p="http://schemas.openxmlformats.org/presentationml/2006/main">
  <p:tag name="KSO_WM_UNIT_PLACING_PICTURE_USER_VIEWPORT" val="{&quot;height&quot;:8287,&quot;width&quot;:15571}"/>
</p:tagLst>
</file>

<file path=ppt/tags/tag3.xml><?xml version="1.0" encoding="utf-8"?>
<p:tagLst xmlns:p="http://schemas.openxmlformats.org/presentationml/2006/main">
  <p:tag name="COMMONDATA" val="eyJoZGlkIjoiYmJmMTAyZTUwOGMwNTVmYzVkZDFlOTI1MjQyY2I2ZW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2437</Words>
  <Application>WPS 演示</Application>
  <PresentationFormat>宽屏</PresentationFormat>
  <Paragraphs>236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Impact</vt:lpstr>
      <vt:lpstr>等线</vt:lpstr>
      <vt:lpstr>思源黑体 CN Normal</vt:lpstr>
      <vt:lpstr>黑体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天空</cp:lastModifiedBy>
  <cp:revision>151</cp:revision>
  <dcterms:created xsi:type="dcterms:W3CDTF">2021-10-09T01:33:00Z</dcterms:created>
  <dcterms:modified xsi:type="dcterms:W3CDTF">2022-08-16T08:18:07Z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C98DD512F9C04B72BE074200DF86B0B1</vt:lpwstr>
  </property>
  <property fmtid="{D5CDD505-2E9C-101B-9397-08002B2CF9AE}" pid="3" name="KSOProductBuildVer">
    <vt:lpwstr>2052-11.1.0.12302</vt:lpwstr>
  </property>
</Properties>
</file>