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304" r:id="rId3"/>
    <p:sldId id="305" r:id="rId4"/>
    <p:sldId id="258" r:id="rId5"/>
    <p:sldId id="396" r:id="rId6"/>
    <p:sldId id="397" r:id="rId8"/>
    <p:sldId id="398" r:id="rId9"/>
    <p:sldId id="399" r:id="rId10"/>
    <p:sldId id="400" r:id="rId11"/>
    <p:sldId id="367" r:id="rId12"/>
    <p:sldId id="420" r:id="rId13"/>
    <p:sldId id="368" r:id="rId14"/>
    <p:sldId id="421" r:id="rId15"/>
    <p:sldId id="369" r:id="rId16"/>
    <p:sldId id="370" r:id="rId17"/>
    <p:sldId id="371" r:id="rId18"/>
    <p:sldId id="372" r:id="rId19"/>
    <p:sldId id="373" r:id="rId20"/>
    <p:sldId id="374" r:id="rId21"/>
    <p:sldId id="375" r:id="rId22"/>
    <p:sldId id="376" r:id="rId23"/>
    <p:sldId id="377" r:id="rId24"/>
    <p:sldId id="422" r:id="rId25"/>
    <p:sldId id="378" r:id="rId26"/>
    <p:sldId id="379" r:id="rId27"/>
    <p:sldId id="292" r:id="rId28"/>
    <p:sldId id="417" r:id="rId29"/>
    <p:sldId id="380" r:id="rId30"/>
    <p:sldId id="381" r:id="rId31"/>
  </p:sldIdLst>
  <p:sldSz cx="12192000" cy="6858000"/>
  <p:notesSz cx="6858000" cy="9144000"/>
  <p:custDataLst>
    <p:tags r:id="rId3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FE1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5" Type="http://schemas.openxmlformats.org/officeDocument/2006/relationships/tags" Target="tags/tag3.xml"/><Relationship Id="rId34" Type="http://schemas.openxmlformats.org/officeDocument/2006/relationships/tableStyles" Target="tableStyles.xml"/><Relationship Id="rId33" Type="http://schemas.openxmlformats.org/officeDocument/2006/relationships/viewProps" Target="viewProps.xml"/><Relationship Id="rId32" Type="http://schemas.openxmlformats.org/officeDocument/2006/relationships/presProps" Target="presProps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5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6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7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5" name="文本框 4"/>
          <p:cNvSpPr txBox="1"/>
          <p:nvPr>
            <p:custDataLst>
              <p:tags r:id="rId1"/>
            </p:custDataLst>
          </p:nvPr>
        </p:nvSpPr>
        <p:spPr>
          <a:xfrm>
            <a:off x="809625" y="1683385"/>
            <a:ext cx="1042543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>
              <a:lnSpc>
                <a:spcPct val="120000"/>
              </a:lnSpc>
            </a:pPr>
            <a:r>
              <a:rPr lang="zh-CN" altLang="en-US" sz="6000" b="1">
                <a:solidFill>
                  <a:srgbClr val="FF0000"/>
                </a:solidFill>
              </a:rPr>
              <a:t>踏踏实实做事</a:t>
            </a:r>
            <a:r>
              <a:rPr lang="en-US" altLang="zh-CN" sz="6000" b="1">
                <a:solidFill>
                  <a:srgbClr val="FF0000"/>
                </a:solidFill>
              </a:rPr>
              <a:t>  </a:t>
            </a:r>
            <a:r>
              <a:rPr lang="zh-CN" altLang="en-US" sz="6000" b="1">
                <a:solidFill>
                  <a:srgbClr val="FF0000"/>
                </a:solidFill>
              </a:rPr>
              <a:t>积极面向未来</a:t>
            </a:r>
            <a:endParaRPr lang="zh-CN" altLang="en-US" sz="6000" b="1">
              <a:solidFill>
                <a:srgbClr val="FF0000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919605" y="4600575"/>
            <a:ext cx="8097520" cy="706755"/>
          </a:xfrm>
          <a:prstGeom prst="rect">
            <a:avLst/>
          </a:prstGeom>
          <a:noFill/>
          <a:ln w="12700" cmpd="sng">
            <a:noFill/>
            <a:prstDash val="solid"/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 wrap="square" rtlCol="0">
            <a:spAutoFit/>
          </a:bodyPr>
          <a:p>
            <a:pPr algn="ctr"/>
            <a:r>
              <a:rPr lang="zh-CN" altLang="en-US" sz="4000" b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sym typeface="+mn-ea"/>
              </a:rPr>
              <a:t>宝鸡市工信局二级调研员    张静一</a:t>
            </a:r>
            <a:endParaRPr lang="zh-CN" altLang="en-US" sz="4000" b="1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sym typeface="+mn-ea"/>
            </a:endParaRPr>
          </a:p>
        </p:txBody>
      </p:sp>
      <p:pic>
        <p:nvPicPr>
          <p:cNvPr id="21" name="图片 20" descr="图片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810" y="0"/>
            <a:ext cx="12192000" cy="1617345"/>
          </a:xfrm>
          <a:prstGeom prst="rect">
            <a:avLst/>
          </a:prstGeom>
          <a:noFill/>
        </p:spPr>
      </p:pic>
      <p:pic>
        <p:nvPicPr>
          <p:cNvPr id="22" name="图片 21" descr="图片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-15875" y="5275580"/>
            <a:ext cx="12192000" cy="161734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" name="TextBox 46"/>
          <p:cNvSpPr txBox="1"/>
          <p:nvPr/>
        </p:nvSpPr>
        <p:spPr>
          <a:xfrm>
            <a:off x="3580130" y="655955"/>
            <a:ext cx="4055110" cy="64516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36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（二）工作的态度</a:t>
            </a:r>
            <a:endParaRPr lang="zh-CN" altLang="en-US" sz="3600" b="1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1290955" y="1977390"/>
            <a:ext cx="10191115" cy="4189730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accent1">
                <a:shade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/>
        </p:txBody>
      </p:sp>
      <p:sp>
        <p:nvSpPr>
          <p:cNvPr id="38" name="矩形 37"/>
          <p:cNvSpPr/>
          <p:nvPr/>
        </p:nvSpPr>
        <p:spPr>
          <a:xfrm>
            <a:off x="1961515" y="2352040"/>
            <a:ext cx="9032875" cy="3290570"/>
          </a:xfrm>
          <a:prstGeom prst="rect">
            <a:avLst/>
          </a:prstGeom>
        </p:spPr>
        <p:txBody>
          <a:bodyPr wrap="square">
            <a:spAutoFit/>
          </a:bodyPr>
          <a:p>
            <a:pPr algn="l">
              <a:lnSpc>
                <a:spcPct val="130000"/>
              </a:lnSpc>
            </a:pPr>
            <a:r>
              <a:rPr lang="en-US" altLang="zh-CN" sz="3200" b="1">
                <a:solidFill>
                  <a:schemeClr val="tx1">
                    <a:lumMod val="95000"/>
                    <a:lumOff val="5000"/>
                  </a:schemeClr>
                </a:solidFill>
                <a:latin typeface="思源黑体 CN Normal"/>
                <a:ea typeface="微软雅黑" panose="020B0503020204020204" charset="-122"/>
              </a:rPr>
              <a:t>    职务是</a:t>
            </a:r>
            <a:r>
              <a:rPr lang="en-US" altLang="zh-CN" sz="3200" b="1">
                <a:solidFill>
                  <a:srgbClr val="FF0000"/>
                </a:solidFill>
                <a:latin typeface="思源黑体 CN Normal"/>
                <a:ea typeface="微软雅黑" panose="020B0503020204020204" charset="-122"/>
              </a:rPr>
              <a:t>工作关系</a:t>
            </a:r>
            <a:r>
              <a:rPr lang="en-US" altLang="zh-CN" sz="3200" b="1">
                <a:solidFill>
                  <a:schemeClr val="tx1">
                    <a:lumMod val="95000"/>
                    <a:lumOff val="5000"/>
                  </a:schemeClr>
                </a:solidFill>
                <a:latin typeface="思源黑体 CN Normal"/>
                <a:ea typeface="微软雅黑" panose="020B0503020204020204" charset="-122"/>
              </a:rPr>
              <a:t>的现实反映，我们要客观理性的去面对。</a:t>
            </a:r>
            <a:endParaRPr lang="en-US" altLang="zh-CN" sz="3200" b="1">
              <a:solidFill>
                <a:schemeClr val="tx1">
                  <a:lumMod val="95000"/>
                  <a:lumOff val="5000"/>
                </a:schemeClr>
              </a:solidFill>
              <a:latin typeface="思源黑体 CN Normal"/>
              <a:ea typeface="微软雅黑" panose="020B0503020204020204" charset="-122"/>
            </a:endParaRPr>
          </a:p>
          <a:p>
            <a:pPr algn="l">
              <a:lnSpc>
                <a:spcPct val="130000"/>
              </a:lnSpc>
            </a:pPr>
            <a:r>
              <a:rPr lang="en-US" altLang="zh-CN" sz="3200" b="1">
                <a:solidFill>
                  <a:schemeClr val="tx1">
                    <a:lumMod val="95000"/>
                    <a:lumOff val="5000"/>
                  </a:schemeClr>
                </a:solidFill>
                <a:latin typeface="思源黑体 CN Normal"/>
                <a:ea typeface="微软雅黑" panose="020B0503020204020204" charset="-122"/>
              </a:rPr>
              <a:t>          </a:t>
            </a:r>
            <a:r>
              <a:rPr lang="zh-CN" altLang="en-US" sz="3200" b="1">
                <a:solidFill>
                  <a:schemeClr val="tx1">
                    <a:lumMod val="95000"/>
                    <a:lumOff val="5000"/>
                  </a:schemeClr>
                </a:solidFill>
                <a:latin typeface="思源黑体 CN Normal"/>
                <a:ea typeface="微软雅黑" panose="020B0503020204020204" charset="-122"/>
              </a:rPr>
              <a:t>（</a:t>
            </a:r>
            <a:r>
              <a:rPr lang="en-US" altLang="zh-CN" sz="3200" b="1">
                <a:solidFill>
                  <a:schemeClr val="tx1">
                    <a:lumMod val="95000"/>
                    <a:lumOff val="5000"/>
                  </a:schemeClr>
                </a:solidFill>
                <a:latin typeface="思源黑体 CN Normal"/>
                <a:ea typeface="微软雅黑" panose="020B0503020204020204" charset="-122"/>
              </a:rPr>
              <a:t>1</a:t>
            </a:r>
            <a:r>
              <a:rPr lang="zh-CN" altLang="en-US" sz="3200" b="1">
                <a:solidFill>
                  <a:schemeClr val="tx1">
                    <a:lumMod val="95000"/>
                    <a:lumOff val="5000"/>
                  </a:schemeClr>
                </a:solidFill>
                <a:latin typeface="思源黑体 CN Normal"/>
                <a:ea typeface="微软雅黑" panose="020B0503020204020204" charset="-122"/>
              </a:rPr>
              <a:t>）</a:t>
            </a:r>
            <a:r>
              <a:rPr lang="en-US" altLang="zh-CN" sz="3200" b="1">
                <a:solidFill>
                  <a:srgbClr val="FF0000"/>
                </a:solidFill>
                <a:latin typeface="思源黑体 CN Normal"/>
                <a:ea typeface="微软雅黑" panose="020B0503020204020204" charset="-122"/>
              </a:rPr>
              <a:t>尊重</a:t>
            </a:r>
            <a:r>
              <a:rPr lang="en-US" altLang="zh-CN" sz="3200" b="1">
                <a:solidFill>
                  <a:schemeClr val="tx1">
                    <a:lumMod val="95000"/>
                    <a:lumOff val="5000"/>
                  </a:schemeClr>
                </a:solidFill>
                <a:latin typeface="思源黑体 CN Normal"/>
                <a:ea typeface="微软雅黑" panose="020B0503020204020204" charset="-122"/>
              </a:rPr>
              <a:t>领导</a:t>
            </a:r>
            <a:endParaRPr lang="en-US" altLang="zh-CN" sz="3200" b="1">
              <a:solidFill>
                <a:schemeClr val="tx1">
                  <a:lumMod val="95000"/>
                  <a:lumOff val="5000"/>
                </a:schemeClr>
              </a:solidFill>
              <a:latin typeface="思源黑体 CN Normal"/>
              <a:ea typeface="微软雅黑" panose="020B0503020204020204" charset="-122"/>
            </a:endParaRPr>
          </a:p>
          <a:p>
            <a:pPr algn="l">
              <a:lnSpc>
                <a:spcPct val="130000"/>
              </a:lnSpc>
            </a:pPr>
            <a:r>
              <a:rPr lang="en-US" altLang="zh-CN" sz="3200" b="1">
                <a:solidFill>
                  <a:schemeClr val="tx1">
                    <a:lumMod val="95000"/>
                    <a:lumOff val="5000"/>
                  </a:schemeClr>
                </a:solidFill>
                <a:latin typeface="思源黑体 CN Normal"/>
                <a:ea typeface="微软雅黑" panose="020B0503020204020204" charset="-122"/>
              </a:rPr>
              <a:t>          </a:t>
            </a:r>
            <a:r>
              <a:rPr lang="zh-CN" altLang="en-US" sz="3200" b="1">
                <a:solidFill>
                  <a:schemeClr val="tx1">
                    <a:lumMod val="95000"/>
                    <a:lumOff val="5000"/>
                  </a:schemeClr>
                </a:solidFill>
                <a:latin typeface="思源黑体 CN Normal"/>
                <a:ea typeface="微软雅黑" panose="020B0503020204020204" charset="-122"/>
              </a:rPr>
              <a:t>（</a:t>
            </a:r>
            <a:r>
              <a:rPr lang="en-US" altLang="zh-CN" sz="3200" b="1">
                <a:solidFill>
                  <a:schemeClr val="tx1">
                    <a:lumMod val="95000"/>
                    <a:lumOff val="5000"/>
                  </a:schemeClr>
                </a:solidFill>
                <a:latin typeface="思源黑体 CN Normal"/>
                <a:ea typeface="微软雅黑" panose="020B0503020204020204" charset="-122"/>
              </a:rPr>
              <a:t>2</a:t>
            </a:r>
            <a:r>
              <a:rPr lang="zh-CN" altLang="en-US" sz="3200" b="1">
                <a:solidFill>
                  <a:schemeClr val="tx1">
                    <a:lumMod val="95000"/>
                    <a:lumOff val="5000"/>
                  </a:schemeClr>
                </a:solidFill>
                <a:latin typeface="思源黑体 CN Normal"/>
                <a:ea typeface="微软雅黑" panose="020B0503020204020204" charset="-122"/>
              </a:rPr>
              <a:t>）</a:t>
            </a:r>
            <a:r>
              <a:rPr lang="en-US" altLang="zh-CN" sz="3200" b="1">
                <a:solidFill>
                  <a:srgbClr val="FF0000"/>
                </a:solidFill>
                <a:latin typeface="思源黑体 CN Normal"/>
                <a:ea typeface="微软雅黑" panose="020B0503020204020204" charset="-122"/>
              </a:rPr>
              <a:t>尊重</a:t>
            </a:r>
            <a:r>
              <a:rPr lang="en-US" altLang="zh-CN" sz="3200" b="1">
                <a:solidFill>
                  <a:schemeClr val="tx1">
                    <a:lumMod val="95000"/>
                    <a:lumOff val="5000"/>
                  </a:schemeClr>
                </a:solidFill>
                <a:latin typeface="思源黑体 CN Normal"/>
                <a:ea typeface="微软雅黑" panose="020B0503020204020204" charset="-122"/>
              </a:rPr>
              <a:t>同事</a:t>
            </a:r>
            <a:endParaRPr lang="en-US" altLang="zh-CN" sz="3200" b="1">
              <a:solidFill>
                <a:schemeClr val="tx1">
                  <a:lumMod val="95000"/>
                  <a:lumOff val="5000"/>
                </a:schemeClr>
              </a:solidFill>
              <a:latin typeface="思源黑体 CN Normal"/>
              <a:ea typeface="微软雅黑" panose="020B0503020204020204" charset="-122"/>
            </a:endParaRPr>
          </a:p>
          <a:p>
            <a:pPr algn="l">
              <a:lnSpc>
                <a:spcPct val="130000"/>
              </a:lnSpc>
            </a:pPr>
            <a:r>
              <a:rPr lang="en-US" altLang="zh-CN" sz="3200" b="1">
                <a:solidFill>
                  <a:schemeClr val="tx1">
                    <a:lumMod val="95000"/>
                    <a:lumOff val="5000"/>
                  </a:schemeClr>
                </a:solidFill>
                <a:latin typeface="思源黑体 CN Normal"/>
                <a:ea typeface="微软雅黑" panose="020B0503020204020204" charset="-122"/>
              </a:rPr>
              <a:t>          </a:t>
            </a:r>
            <a:r>
              <a:rPr lang="zh-CN" altLang="en-US" sz="3200" b="1">
                <a:solidFill>
                  <a:schemeClr val="tx1">
                    <a:lumMod val="95000"/>
                    <a:lumOff val="5000"/>
                  </a:schemeClr>
                </a:solidFill>
                <a:latin typeface="思源黑体 CN Normal"/>
                <a:ea typeface="微软雅黑" panose="020B0503020204020204" charset="-122"/>
              </a:rPr>
              <a:t>（</a:t>
            </a:r>
            <a:r>
              <a:rPr lang="en-US" altLang="zh-CN" sz="3200" b="1">
                <a:solidFill>
                  <a:schemeClr val="tx1">
                    <a:lumMod val="95000"/>
                    <a:lumOff val="5000"/>
                  </a:schemeClr>
                </a:solidFill>
                <a:latin typeface="思源黑体 CN Normal"/>
                <a:ea typeface="微软雅黑" panose="020B0503020204020204" charset="-122"/>
              </a:rPr>
              <a:t>3</a:t>
            </a:r>
            <a:r>
              <a:rPr lang="zh-CN" altLang="en-US" sz="3200" b="1">
                <a:solidFill>
                  <a:schemeClr val="tx1">
                    <a:lumMod val="95000"/>
                    <a:lumOff val="5000"/>
                  </a:schemeClr>
                </a:solidFill>
                <a:latin typeface="思源黑体 CN Normal"/>
                <a:ea typeface="微软雅黑" panose="020B0503020204020204" charset="-122"/>
              </a:rPr>
              <a:t>）</a:t>
            </a:r>
            <a:r>
              <a:rPr lang="en-US" altLang="zh-CN" sz="3200" b="1">
                <a:solidFill>
                  <a:srgbClr val="FF0000"/>
                </a:solidFill>
                <a:latin typeface="思源黑体 CN Normal"/>
                <a:ea typeface="微软雅黑" panose="020B0503020204020204" charset="-122"/>
              </a:rPr>
              <a:t>尊重</a:t>
            </a:r>
            <a:r>
              <a:rPr lang="en-US" altLang="zh-CN" sz="3200" b="1">
                <a:solidFill>
                  <a:schemeClr val="tx1">
                    <a:lumMod val="95000"/>
                    <a:lumOff val="5000"/>
                  </a:schemeClr>
                </a:solidFill>
                <a:latin typeface="思源黑体 CN Normal"/>
                <a:ea typeface="微软雅黑" panose="020B0503020204020204" charset="-122"/>
              </a:rPr>
              <a:t>自己</a:t>
            </a:r>
            <a:endParaRPr lang="en-US" altLang="zh-CN" sz="3200" b="1">
              <a:solidFill>
                <a:schemeClr val="tx1">
                  <a:lumMod val="95000"/>
                  <a:lumOff val="5000"/>
                </a:schemeClr>
              </a:solidFill>
              <a:latin typeface="思源黑体 CN Normal"/>
              <a:ea typeface="微软雅黑" panose="020B0503020204020204" charset="-122"/>
            </a:endParaRPr>
          </a:p>
        </p:txBody>
      </p:sp>
      <p:sp>
        <p:nvSpPr>
          <p:cNvPr id="4" name="矩形: 圆角 12"/>
          <p:cNvSpPr/>
          <p:nvPr/>
        </p:nvSpPr>
        <p:spPr>
          <a:xfrm>
            <a:off x="3834765" y="1725930"/>
            <a:ext cx="3685540" cy="537210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/>
        </p:txBody>
      </p:sp>
      <p:sp>
        <p:nvSpPr>
          <p:cNvPr id="40" name="矩形 39"/>
          <p:cNvSpPr/>
          <p:nvPr/>
        </p:nvSpPr>
        <p:spPr>
          <a:xfrm>
            <a:off x="3793490" y="1665605"/>
            <a:ext cx="345948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400" b="1">
                <a:solidFill>
                  <a:schemeClr val="bg1"/>
                </a:solidFill>
                <a:latin typeface="思源黑体 CN Normal"/>
                <a:ea typeface="微软雅黑" panose="020B0503020204020204" charset="-122"/>
              </a:rPr>
              <a:t> </a:t>
            </a:r>
            <a:r>
              <a:rPr lang="en-US" altLang="zh-CN" sz="3600" b="1">
                <a:solidFill>
                  <a:schemeClr val="bg1"/>
                </a:solidFill>
                <a:latin typeface="思源黑体 CN Normal"/>
                <a:ea typeface="微软雅黑" panose="020B0503020204020204" charset="-122"/>
              </a:rPr>
              <a:t>2、尊重职务</a:t>
            </a:r>
            <a:endParaRPr lang="en-US" altLang="zh-CN" sz="3600" b="1">
              <a:solidFill>
                <a:schemeClr val="bg1"/>
              </a:solidFill>
              <a:latin typeface="思源黑体 CN Normal"/>
              <a:ea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 prLst="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 prLst="">
                                      <p:cBhvr>
                                        <p:cTn id="1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 prLst="">
                                      <p:cBhvr>
                                        <p:cTn id="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3" bldLvl="0" animBg="1" advAuto="0"/>
      <p:bldP spid="38" grpId="4" advAuto="0"/>
      <p:bldP spid="40" grpId="5" advAuto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" name="TextBox 46"/>
          <p:cNvSpPr txBox="1"/>
          <p:nvPr/>
        </p:nvSpPr>
        <p:spPr>
          <a:xfrm>
            <a:off x="3700145" y="504190"/>
            <a:ext cx="3970020" cy="64516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36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（三）工作的方法</a:t>
            </a:r>
            <a:endParaRPr lang="zh-CN" altLang="en-US" sz="3600" b="1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886460" y="1949450"/>
            <a:ext cx="9729470" cy="430466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accent1">
                <a:shade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/>
        </p:txBody>
      </p:sp>
      <p:sp>
        <p:nvSpPr>
          <p:cNvPr id="33" name="矩形 32"/>
          <p:cNvSpPr/>
          <p:nvPr/>
        </p:nvSpPr>
        <p:spPr>
          <a:xfrm>
            <a:off x="1852930" y="2433320"/>
            <a:ext cx="7739380" cy="3290570"/>
          </a:xfrm>
          <a:prstGeom prst="rect">
            <a:avLst/>
          </a:prstGeom>
        </p:spPr>
        <p:txBody>
          <a:bodyPr wrap="square">
            <a:spAutoFit/>
          </a:bodyPr>
          <a:p>
            <a:pPr algn="l">
              <a:lnSpc>
                <a:spcPct val="130000"/>
              </a:lnSpc>
            </a:pPr>
            <a:r>
              <a:rPr lang="en-US" altLang="zh-CN" sz="3200" b="1">
                <a:solidFill>
                  <a:schemeClr val="tx1">
                    <a:lumMod val="95000"/>
                    <a:lumOff val="5000"/>
                  </a:schemeClr>
                </a:solidFill>
                <a:latin typeface="思源黑体 CN Normal"/>
                <a:ea typeface="微软雅黑" panose="020B0503020204020204" charset="-122"/>
              </a:rPr>
              <a:t>（1）</a:t>
            </a:r>
            <a:r>
              <a:rPr lang="en-US" altLang="zh-CN" sz="3200" b="1">
                <a:solidFill>
                  <a:srgbClr val="FF0000"/>
                </a:solidFill>
                <a:latin typeface="思源黑体 CN Normal"/>
                <a:ea typeface="微软雅黑" panose="020B0503020204020204" charset="-122"/>
              </a:rPr>
              <a:t>掌握</a:t>
            </a:r>
            <a:r>
              <a:rPr lang="en-US" altLang="zh-CN" sz="3200" b="1">
                <a:solidFill>
                  <a:schemeClr val="tx1">
                    <a:lumMod val="95000"/>
                    <a:lumOff val="5000"/>
                  </a:schemeClr>
                </a:solidFill>
                <a:latin typeface="思源黑体 CN Normal"/>
                <a:ea typeface="微软雅黑" panose="020B0503020204020204" charset="-122"/>
              </a:rPr>
              <a:t>基本情况</a:t>
            </a:r>
            <a:endParaRPr lang="en-US" altLang="zh-CN" sz="3200" b="1">
              <a:solidFill>
                <a:schemeClr val="tx1">
                  <a:lumMod val="95000"/>
                  <a:lumOff val="5000"/>
                </a:schemeClr>
              </a:solidFill>
              <a:latin typeface="思源黑体 CN Normal"/>
              <a:ea typeface="微软雅黑" panose="020B0503020204020204" charset="-122"/>
            </a:endParaRPr>
          </a:p>
          <a:p>
            <a:pPr algn="l">
              <a:lnSpc>
                <a:spcPct val="130000"/>
              </a:lnSpc>
            </a:pPr>
            <a:r>
              <a:rPr lang="en-US" altLang="zh-CN" sz="3200" b="1">
                <a:solidFill>
                  <a:schemeClr val="tx1">
                    <a:lumMod val="95000"/>
                    <a:lumOff val="5000"/>
                  </a:schemeClr>
                </a:solidFill>
                <a:latin typeface="思源黑体 CN Normal"/>
                <a:ea typeface="微软雅黑" panose="020B0503020204020204" charset="-122"/>
              </a:rPr>
              <a:t>（2）</a:t>
            </a:r>
            <a:r>
              <a:rPr lang="en-US" altLang="zh-CN" sz="3200" b="1">
                <a:solidFill>
                  <a:srgbClr val="FF0000"/>
                </a:solidFill>
                <a:latin typeface="思源黑体 CN Normal"/>
                <a:ea typeface="微软雅黑" panose="020B0503020204020204" charset="-122"/>
              </a:rPr>
              <a:t>搞清</a:t>
            </a:r>
            <a:r>
              <a:rPr lang="en-US" altLang="zh-CN" sz="3200" b="1">
                <a:solidFill>
                  <a:schemeClr val="tx1">
                    <a:lumMod val="95000"/>
                    <a:lumOff val="5000"/>
                  </a:schemeClr>
                </a:solidFill>
                <a:latin typeface="思源黑体 CN Normal"/>
                <a:ea typeface="微软雅黑" panose="020B0503020204020204" charset="-122"/>
              </a:rPr>
              <a:t>存在问题</a:t>
            </a:r>
            <a:endParaRPr lang="en-US" altLang="zh-CN" sz="3200" b="1">
              <a:solidFill>
                <a:schemeClr val="tx1">
                  <a:lumMod val="95000"/>
                  <a:lumOff val="5000"/>
                </a:schemeClr>
              </a:solidFill>
              <a:latin typeface="思源黑体 CN Normal"/>
              <a:ea typeface="微软雅黑" panose="020B0503020204020204" charset="-122"/>
            </a:endParaRPr>
          </a:p>
          <a:p>
            <a:pPr algn="l">
              <a:lnSpc>
                <a:spcPct val="130000"/>
              </a:lnSpc>
            </a:pPr>
            <a:r>
              <a:rPr lang="en-US" altLang="zh-CN" sz="3200" b="1">
                <a:solidFill>
                  <a:schemeClr val="tx1">
                    <a:lumMod val="95000"/>
                    <a:lumOff val="5000"/>
                  </a:schemeClr>
                </a:solidFill>
                <a:latin typeface="思源黑体 CN Normal"/>
                <a:ea typeface="微软雅黑" panose="020B0503020204020204" charset="-122"/>
              </a:rPr>
              <a:t>（3）</a:t>
            </a:r>
            <a:r>
              <a:rPr lang="en-US" altLang="zh-CN" sz="3200" b="1">
                <a:solidFill>
                  <a:srgbClr val="FF0000"/>
                </a:solidFill>
                <a:latin typeface="思源黑体 CN Normal"/>
                <a:ea typeface="微软雅黑" panose="020B0503020204020204" charset="-122"/>
              </a:rPr>
              <a:t>提出</a:t>
            </a:r>
            <a:r>
              <a:rPr lang="en-US" altLang="zh-CN" sz="3200" b="1">
                <a:solidFill>
                  <a:schemeClr val="tx1">
                    <a:lumMod val="95000"/>
                    <a:lumOff val="5000"/>
                  </a:schemeClr>
                </a:solidFill>
                <a:latin typeface="思源黑体 CN Normal"/>
                <a:ea typeface="微软雅黑" panose="020B0503020204020204" charset="-122"/>
              </a:rPr>
              <a:t>解决问题的思路和措施建议</a:t>
            </a:r>
            <a:endParaRPr lang="en-US" altLang="zh-CN" sz="3200" b="1">
              <a:solidFill>
                <a:schemeClr val="tx1">
                  <a:lumMod val="95000"/>
                  <a:lumOff val="5000"/>
                </a:schemeClr>
              </a:solidFill>
              <a:latin typeface="思源黑体 CN Normal"/>
              <a:ea typeface="微软雅黑" panose="020B0503020204020204" charset="-122"/>
            </a:endParaRPr>
          </a:p>
          <a:p>
            <a:pPr algn="l">
              <a:lnSpc>
                <a:spcPct val="130000"/>
              </a:lnSpc>
            </a:pPr>
            <a:r>
              <a:rPr lang="en-US" altLang="zh-CN" sz="3200" b="1">
                <a:solidFill>
                  <a:schemeClr val="tx1">
                    <a:lumMod val="95000"/>
                    <a:lumOff val="5000"/>
                  </a:schemeClr>
                </a:solidFill>
                <a:latin typeface="思源黑体 CN Normal"/>
                <a:ea typeface="微软雅黑" panose="020B0503020204020204" charset="-122"/>
              </a:rPr>
              <a:t>（4）</a:t>
            </a:r>
            <a:r>
              <a:rPr lang="en-US" altLang="zh-CN" sz="3200" b="1">
                <a:solidFill>
                  <a:srgbClr val="FF0000"/>
                </a:solidFill>
                <a:latin typeface="思源黑体 CN Normal"/>
                <a:ea typeface="微软雅黑" panose="020B0503020204020204" charset="-122"/>
              </a:rPr>
              <a:t>落实</a:t>
            </a:r>
            <a:r>
              <a:rPr lang="en-US" altLang="zh-CN" sz="3200" b="1">
                <a:solidFill>
                  <a:schemeClr val="tx1">
                    <a:lumMod val="95000"/>
                    <a:lumOff val="5000"/>
                  </a:schemeClr>
                </a:solidFill>
                <a:latin typeface="思源黑体 CN Normal"/>
                <a:ea typeface="微软雅黑" panose="020B0503020204020204" charset="-122"/>
              </a:rPr>
              <a:t>促进产业发展的各项政策</a:t>
            </a:r>
            <a:endParaRPr lang="en-US" altLang="zh-CN" sz="3200" b="1">
              <a:solidFill>
                <a:schemeClr val="tx1">
                  <a:lumMod val="95000"/>
                  <a:lumOff val="5000"/>
                </a:schemeClr>
              </a:solidFill>
              <a:latin typeface="思源黑体 CN Normal"/>
              <a:ea typeface="微软雅黑" panose="020B0503020204020204" charset="-122"/>
            </a:endParaRPr>
          </a:p>
          <a:p>
            <a:pPr algn="l">
              <a:lnSpc>
                <a:spcPct val="130000"/>
              </a:lnSpc>
            </a:pPr>
            <a:r>
              <a:rPr lang="en-US" altLang="zh-CN" sz="3200" b="1">
                <a:solidFill>
                  <a:schemeClr val="tx1">
                    <a:lumMod val="95000"/>
                    <a:lumOff val="5000"/>
                  </a:schemeClr>
                </a:solidFill>
                <a:latin typeface="思源黑体 CN Normal"/>
                <a:ea typeface="微软雅黑" panose="020B0503020204020204" charset="-122"/>
              </a:rPr>
              <a:t>（5）</a:t>
            </a:r>
            <a:r>
              <a:rPr lang="en-US" altLang="zh-CN" sz="3200" b="1">
                <a:solidFill>
                  <a:srgbClr val="FF0000"/>
                </a:solidFill>
                <a:latin typeface="思源黑体 CN Normal"/>
                <a:ea typeface="微软雅黑" panose="020B0503020204020204" charset="-122"/>
              </a:rPr>
              <a:t>协调解决</a:t>
            </a:r>
            <a:r>
              <a:rPr lang="en-US" altLang="zh-CN" sz="3200" b="1">
                <a:solidFill>
                  <a:schemeClr val="tx1">
                    <a:lumMod val="95000"/>
                    <a:lumOff val="5000"/>
                  </a:schemeClr>
                </a:solidFill>
                <a:latin typeface="思源黑体 CN Normal"/>
                <a:ea typeface="微软雅黑" panose="020B0503020204020204" charset="-122"/>
              </a:rPr>
              <a:t>企业发展中存在的具体问题</a:t>
            </a:r>
            <a:endParaRPr lang="en-US" altLang="zh-CN" sz="3200" b="1">
              <a:solidFill>
                <a:schemeClr val="tx1">
                  <a:lumMod val="95000"/>
                  <a:lumOff val="5000"/>
                </a:schemeClr>
              </a:solidFill>
              <a:latin typeface="思源黑体 CN Normal"/>
              <a:ea typeface="微软雅黑" panose="020B0503020204020204" charset="-122"/>
            </a:endParaRPr>
          </a:p>
        </p:txBody>
      </p:sp>
      <p:sp>
        <p:nvSpPr>
          <p:cNvPr id="3" name="矩形: 圆角 1"/>
          <p:cNvSpPr/>
          <p:nvPr/>
        </p:nvSpPr>
        <p:spPr>
          <a:xfrm>
            <a:off x="3731260" y="1578610"/>
            <a:ext cx="4234815" cy="629285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/>
        </p:txBody>
      </p:sp>
      <p:sp>
        <p:nvSpPr>
          <p:cNvPr id="35" name="矩形 34"/>
          <p:cNvSpPr/>
          <p:nvPr/>
        </p:nvSpPr>
        <p:spPr>
          <a:xfrm>
            <a:off x="3754755" y="1562735"/>
            <a:ext cx="410400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600" b="1">
                <a:solidFill>
                  <a:schemeClr val="bg1"/>
                </a:solidFill>
                <a:latin typeface="思源黑体 CN Normal"/>
                <a:ea typeface="微软雅黑" panose="020B0503020204020204" charset="-122"/>
              </a:rPr>
              <a:t>1、</a:t>
            </a:r>
            <a:r>
              <a:rPr lang="zh-CN" altLang="en-US" sz="3600" b="1">
                <a:solidFill>
                  <a:schemeClr val="bg1"/>
                </a:solidFill>
                <a:latin typeface="思源黑体 CN Normal"/>
                <a:ea typeface="微软雅黑" panose="020B0503020204020204" charset="-122"/>
              </a:rPr>
              <a:t>工作的基本内容</a:t>
            </a:r>
            <a:endParaRPr lang="zh-CN" altLang="en-US" sz="3600" b="1">
              <a:solidFill>
                <a:schemeClr val="bg1"/>
              </a:solidFill>
              <a:latin typeface="思源黑体 CN Normal"/>
              <a:ea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 prLst="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 prLst="">
                                      <p:cBhvr>
                                        <p:cTn id="1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 prLst="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bldLvl="0" animBg="1" advAuto="0"/>
      <p:bldP spid="33" grpId="1" advAuto="0"/>
      <p:bldP spid="35" grpId="2" advAuto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" name="TextBox 46"/>
          <p:cNvSpPr txBox="1"/>
          <p:nvPr/>
        </p:nvSpPr>
        <p:spPr>
          <a:xfrm>
            <a:off x="3951605" y="504190"/>
            <a:ext cx="3970020" cy="64516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36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（三）工作的方法</a:t>
            </a:r>
            <a:endParaRPr lang="zh-CN" altLang="en-US" sz="3600" b="1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1124585" y="1949450"/>
            <a:ext cx="9992995" cy="3366770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accent1">
                <a:shade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/>
        </p:txBody>
      </p:sp>
      <p:sp>
        <p:nvSpPr>
          <p:cNvPr id="38" name="矩形 37"/>
          <p:cNvSpPr/>
          <p:nvPr/>
        </p:nvSpPr>
        <p:spPr>
          <a:xfrm>
            <a:off x="3500120" y="2435860"/>
            <a:ext cx="4246245" cy="2306955"/>
          </a:xfrm>
          <a:prstGeom prst="rect">
            <a:avLst/>
          </a:prstGeom>
        </p:spPr>
        <p:txBody>
          <a:bodyPr wrap="square">
            <a:spAutoFit/>
          </a:bodyPr>
          <a:p>
            <a:pPr algn="ctr">
              <a:lnSpc>
                <a:spcPct val="150000"/>
              </a:lnSpc>
            </a:pPr>
            <a:r>
              <a:rPr lang="en-US" altLang="zh-CN" sz="3200" b="1">
                <a:solidFill>
                  <a:srgbClr val="C00000"/>
                </a:solidFill>
                <a:latin typeface="思源黑体 CN Normal"/>
                <a:ea typeface="微软雅黑" panose="020B0503020204020204" charset="-122"/>
              </a:rPr>
              <a:t>（1）</a:t>
            </a:r>
            <a:r>
              <a:rPr lang="en-US" altLang="zh-CN" sz="3200" b="1">
                <a:solidFill>
                  <a:schemeClr val="tx1">
                    <a:lumMod val="95000"/>
                    <a:lumOff val="5000"/>
                  </a:schemeClr>
                </a:solidFill>
                <a:latin typeface="思源黑体 CN Normal"/>
                <a:ea typeface="微软雅黑" panose="020B0503020204020204" charset="-122"/>
              </a:rPr>
              <a:t>资料学习</a:t>
            </a:r>
            <a:endParaRPr lang="en-US" altLang="zh-CN" sz="3200" b="1">
              <a:solidFill>
                <a:schemeClr val="tx1">
                  <a:lumMod val="95000"/>
                  <a:lumOff val="5000"/>
                </a:schemeClr>
              </a:solidFill>
              <a:latin typeface="思源黑体 CN Normal"/>
              <a:ea typeface="微软雅黑" panose="020B0503020204020204" charset="-122"/>
            </a:endParaRPr>
          </a:p>
          <a:p>
            <a:pPr algn="ctr">
              <a:lnSpc>
                <a:spcPct val="150000"/>
              </a:lnSpc>
            </a:pPr>
            <a:r>
              <a:rPr lang="en-US" altLang="zh-CN" sz="3200" b="1">
                <a:solidFill>
                  <a:srgbClr val="C00000"/>
                </a:solidFill>
                <a:latin typeface="思源黑体 CN Normal"/>
                <a:ea typeface="微软雅黑" panose="020B0503020204020204" charset="-122"/>
              </a:rPr>
              <a:t>（2）</a:t>
            </a:r>
            <a:r>
              <a:rPr lang="en-US" altLang="zh-CN" sz="3200" b="1">
                <a:solidFill>
                  <a:schemeClr val="tx1">
                    <a:lumMod val="95000"/>
                    <a:lumOff val="5000"/>
                  </a:schemeClr>
                </a:solidFill>
                <a:latin typeface="思源黑体 CN Normal"/>
                <a:ea typeface="微软雅黑" panose="020B0503020204020204" charset="-122"/>
              </a:rPr>
              <a:t>实际调查</a:t>
            </a:r>
            <a:endParaRPr lang="en-US" altLang="zh-CN" sz="3200" b="1">
              <a:solidFill>
                <a:schemeClr val="tx1">
                  <a:lumMod val="95000"/>
                  <a:lumOff val="5000"/>
                </a:schemeClr>
              </a:solidFill>
              <a:latin typeface="思源黑体 CN Normal"/>
              <a:ea typeface="微软雅黑" panose="020B0503020204020204" charset="-122"/>
            </a:endParaRPr>
          </a:p>
          <a:p>
            <a:pPr algn="ctr">
              <a:lnSpc>
                <a:spcPct val="150000"/>
              </a:lnSpc>
            </a:pPr>
            <a:r>
              <a:rPr lang="en-US" altLang="zh-CN" sz="3200" b="1">
                <a:solidFill>
                  <a:srgbClr val="C00000"/>
                </a:solidFill>
                <a:latin typeface="思源黑体 CN Normal"/>
                <a:ea typeface="微软雅黑" panose="020B0503020204020204" charset="-122"/>
              </a:rPr>
              <a:t>（3）</a:t>
            </a:r>
            <a:r>
              <a:rPr lang="en-US" altLang="zh-CN" sz="3200" b="1">
                <a:solidFill>
                  <a:schemeClr val="tx1">
                    <a:lumMod val="95000"/>
                    <a:lumOff val="5000"/>
                  </a:schemeClr>
                </a:solidFill>
                <a:latin typeface="思源黑体 CN Normal"/>
                <a:ea typeface="微软雅黑" panose="020B0503020204020204" charset="-122"/>
              </a:rPr>
              <a:t>沟通交流</a:t>
            </a:r>
            <a:endParaRPr lang="en-US" altLang="zh-CN" sz="3200" b="1">
              <a:solidFill>
                <a:schemeClr val="tx1">
                  <a:lumMod val="95000"/>
                  <a:lumOff val="5000"/>
                </a:schemeClr>
              </a:solidFill>
              <a:latin typeface="思源黑体 CN Normal"/>
              <a:ea typeface="微软雅黑" panose="020B0503020204020204" charset="-122"/>
            </a:endParaRPr>
          </a:p>
        </p:txBody>
      </p:sp>
      <p:sp>
        <p:nvSpPr>
          <p:cNvPr id="4" name="矩形: 圆角 12"/>
          <p:cNvSpPr/>
          <p:nvPr/>
        </p:nvSpPr>
        <p:spPr>
          <a:xfrm>
            <a:off x="3271520" y="1620520"/>
            <a:ext cx="5554345" cy="601345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/>
        </p:txBody>
      </p:sp>
      <p:sp>
        <p:nvSpPr>
          <p:cNvPr id="40" name="矩形 39"/>
          <p:cNvSpPr/>
          <p:nvPr/>
        </p:nvSpPr>
        <p:spPr>
          <a:xfrm>
            <a:off x="3257550" y="1637665"/>
            <a:ext cx="545782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400" b="1">
                <a:solidFill>
                  <a:schemeClr val="bg1"/>
                </a:solidFill>
                <a:latin typeface="思源黑体 CN Normal"/>
                <a:ea typeface="微软雅黑" panose="020B0503020204020204" charset="-122"/>
              </a:rPr>
              <a:t> </a:t>
            </a:r>
            <a:r>
              <a:rPr lang="en-US" altLang="zh-CN" sz="3600" b="1">
                <a:solidFill>
                  <a:schemeClr val="bg1"/>
                </a:solidFill>
                <a:latin typeface="思源黑体 CN Normal"/>
                <a:ea typeface="微软雅黑" panose="020B0503020204020204" charset="-122"/>
              </a:rPr>
              <a:t>2、</a:t>
            </a:r>
            <a:r>
              <a:rPr lang="zh-CN" altLang="en-US" sz="3600" b="1">
                <a:solidFill>
                  <a:schemeClr val="bg1"/>
                </a:solidFill>
                <a:latin typeface="思源黑体 CN Normal"/>
                <a:ea typeface="微软雅黑" panose="020B0503020204020204" charset="-122"/>
              </a:rPr>
              <a:t>学习工作的基本方法</a:t>
            </a:r>
            <a:endParaRPr lang="zh-CN" altLang="en-US" sz="3600" b="1">
              <a:solidFill>
                <a:schemeClr val="bg1"/>
              </a:solidFill>
              <a:latin typeface="思源黑体 CN Normal"/>
              <a:ea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 prLst="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 prLst="">
                                      <p:cBhvr>
                                        <p:cTn id="1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 prLst="">
                                      <p:cBhvr>
                                        <p:cTn id="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3" bldLvl="0" animBg="1" advAuto="0"/>
      <p:bldP spid="38" grpId="4" advAuto="0"/>
      <p:bldP spid="40" grpId="5" advAuto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1259840" y="2811780"/>
            <a:ext cx="9784080" cy="92202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ctr"/>
            <a:r>
              <a:rPr lang="zh-CN" sz="5400" b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二、关于对</a:t>
            </a:r>
            <a:r>
              <a:rPr lang="en-US" altLang="zh-CN" sz="5400" b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“</a:t>
            </a:r>
            <a:r>
              <a:rPr lang="zh-CN" altLang="en-US" sz="5400" b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成功</a:t>
            </a:r>
            <a:r>
              <a:rPr lang="en-US" altLang="zh-CN" sz="5400" b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”</a:t>
            </a:r>
            <a:r>
              <a:rPr lang="zh-CN" altLang="en-US" sz="5400" b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的几点看法</a:t>
            </a:r>
            <a:endParaRPr lang="zh-CN" altLang="en-US" sz="5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流程图: 过程 1"/>
          <p:cNvSpPr/>
          <p:nvPr/>
        </p:nvSpPr>
        <p:spPr>
          <a:xfrm>
            <a:off x="3525520" y="662940"/>
            <a:ext cx="4502150" cy="611505"/>
          </a:xfrm>
          <a:prstGeom prst="flowChartProcess">
            <a:avLst/>
          </a:prstGeom>
          <a:gradFill>
            <a:gsLst>
              <a:gs pos="99000">
                <a:srgbClr val="E30000"/>
              </a:gs>
              <a:gs pos="100000">
                <a:srgbClr val="760303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3600" b="1"/>
              <a:t>（一）怨不得别人</a:t>
            </a:r>
            <a:endParaRPr lang="zh-CN" altLang="en-US" sz="3600" b="1"/>
          </a:p>
        </p:txBody>
      </p:sp>
      <p:sp>
        <p:nvSpPr>
          <p:cNvPr id="3" name="文本框 2"/>
          <p:cNvSpPr txBox="1"/>
          <p:nvPr/>
        </p:nvSpPr>
        <p:spPr>
          <a:xfrm>
            <a:off x="1058545" y="1731645"/>
            <a:ext cx="9705975" cy="39674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lnSpc>
                <a:spcPct val="140000"/>
              </a:lnSpc>
              <a:buClrTx/>
              <a:buSzTx/>
              <a:buNone/>
            </a:pPr>
            <a:r>
              <a:rPr lang="en-US" altLang="zh-CN" sz="3600" b="1" kern="18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FillTx/>
              </a:rPr>
              <a:t>        </a:t>
            </a:r>
            <a:r>
              <a:rPr lang="zh-CN" altLang="en-US" sz="3600" b="1" kern="180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FillTx/>
              </a:rPr>
              <a:t>同处一片蓝天下，</a:t>
            </a:r>
            <a:r>
              <a:rPr lang="zh-CN" altLang="en-US" sz="3600" b="1" kern="180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FillTx/>
              </a:rPr>
              <a:t>时间是公平的</a:t>
            </a:r>
            <a:r>
              <a:rPr lang="zh-CN" altLang="en-US" sz="3600" b="1" kern="180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FillTx/>
              </a:rPr>
              <a:t>，同在一个社会中，</a:t>
            </a:r>
            <a:r>
              <a:rPr lang="zh-CN" altLang="en-US" sz="3600" b="1" kern="180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FillTx/>
              </a:rPr>
              <a:t>机会是公平的</a:t>
            </a:r>
            <a:r>
              <a:rPr lang="zh-CN" altLang="en-US" sz="3600" b="1" kern="180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FillTx/>
              </a:rPr>
              <a:t>，但是每个人都有自己</a:t>
            </a:r>
            <a:r>
              <a:rPr lang="zh-CN" altLang="en-US" sz="3600" b="1" kern="180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FillTx/>
              </a:rPr>
              <a:t>不同</a:t>
            </a:r>
            <a:r>
              <a:rPr lang="zh-CN" altLang="en-US" sz="3600" b="1" kern="180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FillTx/>
              </a:rPr>
              <a:t>的人生。</a:t>
            </a:r>
            <a:endParaRPr lang="zh-CN" altLang="en-US" sz="3600" b="1" kern="1800"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uFillTx/>
            </a:endParaRPr>
          </a:p>
          <a:p>
            <a:pPr algn="l">
              <a:lnSpc>
                <a:spcPct val="140000"/>
              </a:lnSpc>
              <a:buClrTx/>
              <a:buSzTx/>
              <a:buNone/>
            </a:pPr>
            <a:r>
              <a:rPr lang="zh-CN" altLang="en-US" sz="3600" b="1" kern="18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FillTx/>
              </a:rPr>
              <a:t> </a:t>
            </a:r>
            <a:r>
              <a:rPr lang="en-US" altLang="zh-CN" sz="3600" b="1" kern="18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FillTx/>
              </a:rPr>
              <a:t>      </a:t>
            </a:r>
            <a:r>
              <a:rPr sz="3600" b="1" kern="180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FillTx/>
                <a:latin typeface="微软雅黑" panose="020B0503020204020204" charset="-122"/>
                <a:ea typeface="微软雅黑" panose="020B0503020204020204" charset="-122"/>
              </a:rPr>
              <a:t>不同的人生</a:t>
            </a:r>
            <a:r>
              <a:rPr sz="3600" b="1" kern="180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FillTx/>
                <a:latin typeface="微软雅黑" panose="020B0503020204020204" charset="-122"/>
                <a:ea typeface="微软雅黑" panose="020B0503020204020204" charset="-122"/>
              </a:rPr>
              <a:t>，本质上就是每个人</a:t>
            </a:r>
            <a:r>
              <a:rPr sz="3600" b="1" kern="180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FillTx/>
                <a:latin typeface="微软雅黑" panose="020B0503020204020204" charset="-122"/>
                <a:ea typeface="微软雅黑" panose="020B0503020204020204" charset="-122"/>
              </a:rPr>
              <a:t>不同选择</a:t>
            </a:r>
            <a:r>
              <a:rPr sz="3600" b="1" kern="180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FillTx/>
                <a:latin typeface="微软雅黑" panose="020B0503020204020204" charset="-122"/>
                <a:ea typeface="微软雅黑" panose="020B0503020204020204" charset="-122"/>
              </a:rPr>
              <a:t>的结果，怨不得别人。</a:t>
            </a:r>
            <a:endParaRPr sz="3600" b="1" kern="1800"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uFillTx/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流程图: 过程 1"/>
          <p:cNvSpPr/>
          <p:nvPr/>
        </p:nvSpPr>
        <p:spPr>
          <a:xfrm>
            <a:off x="3525520" y="1179830"/>
            <a:ext cx="4502150" cy="611505"/>
          </a:xfrm>
          <a:prstGeom prst="flowChartProcess">
            <a:avLst/>
          </a:prstGeom>
          <a:gradFill>
            <a:gsLst>
              <a:gs pos="99000">
                <a:srgbClr val="E30000"/>
              </a:gs>
              <a:gs pos="100000">
                <a:srgbClr val="760303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3600" b="1"/>
              <a:t>（二）无悔就是成功</a:t>
            </a:r>
            <a:endParaRPr lang="zh-CN" altLang="en-US" sz="3600" b="1"/>
          </a:p>
        </p:txBody>
      </p:sp>
      <p:sp>
        <p:nvSpPr>
          <p:cNvPr id="3" name="文本框 2"/>
          <p:cNvSpPr txBox="1"/>
          <p:nvPr/>
        </p:nvSpPr>
        <p:spPr>
          <a:xfrm>
            <a:off x="1759585" y="2458085"/>
            <a:ext cx="9004935" cy="24168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lnSpc>
                <a:spcPct val="140000"/>
              </a:lnSpc>
              <a:buClrTx/>
              <a:buSzTx/>
              <a:buNone/>
            </a:pPr>
            <a:r>
              <a:rPr lang="en-US" altLang="zh-CN" sz="3600" b="1" kern="18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FillTx/>
              </a:rPr>
              <a:t>         </a:t>
            </a:r>
            <a:r>
              <a:rPr lang="zh-CN" sz="3600" b="1" kern="18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Tx/>
              </a:rPr>
              <a:t>你的</a:t>
            </a:r>
            <a:r>
              <a:rPr lang="zh-CN" sz="3600" b="1" kern="180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Tx/>
              </a:rPr>
              <a:t>选择</a:t>
            </a:r>
            <a:r>
              <a:rPr lang="zh-CN" sz="3600" b="1" kern="18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Tx/>
              </a:rPr>
              <a:t>造就你的人生。</a:t>
            </a:r>
            <a:endParaRPr lang="zh-CN" sz="3600" b="1" kern="18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FillTx/>
            </a:endParaRPr>
          </a:p>
          <a:p>
            <a:pPr algn="l">
              <a:lnSpc>
                <a:spcPct val="140000"/>
              </a:lnSpc>
              <a:buClrTx/>
              <a:buSzTx/>
              <a:buNone/>
            </a:pPr>
            <a:r>
              <a:rPr lang="en-US" altLang="zh-CN" sz="3600" b="1" kern="18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Tx/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zh-CN" altLang="en-US" sz="3600" b="1" kern="18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Tx/>
                <a:latin typeface="Arial" panose="020B0604020202020204" pitchFamily="34" charset="0"/>
                <a:cs typeface="Arial" panose="020B0604020202020204" pitchFamily="34" charset="0"/>
              </a:rPr>
              <a:t>能够做到</a:t>
            </a:r>
            <a:r>
              <a:rPr lang="en-US" altLang="zh-CN" sz="3600" b="1" kern="18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3600" b="1" kern="180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Tx/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zh-CN" altLang="en-US" sz="3600" b="1" kern="180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Tx/>
                <a:latin typeface="Arial" panose="020B0604020202020204" pitchFamily="34" charset="0"/>
                <a:cs typeface="Arial" panose="020B0604020202020204" pitchFamily="34" charset="0"/>
              </a:rPr>
              <a:t>无悔</a:t>
            </a:r>
            <a:r>
              <a:rPr lang="en-US" altLang="zh-CN" sz="3600" b="1" kern="180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Tx/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zh-CN" altLang="en-US" sz="3600" b="1" kern="18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Tx/>
                <a:latin typeface="Arial" panose="020B0604020202020204" pitchFamily="34" charset="0"/>
                <a:cs typeface="Arial" panose="020B0604020202020204" pitchFamily="34" charset="0"/>
              </a:rPr>
              <a:t>可能就是我们普通人最大的</a:t>
            </a:r>
            <a:r>
              <a:rPr lang="en-US" altLang="zh-CN" sz="3600" b="1" kern="18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Tx/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zh-CN" altLang="en-US" sz="3600" b="1" kern="18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Tx/>
                <a:latin typeface="Arial" panose="020B0604020202020204" pitchFamily="34" charset="0"/>
                <a:cs typeface="Arial" panose="020B0604020202020204" pitchFamily="34" charset="0"/>
              </a:rPr>
              <a:t>成功</a:t>
            </a:r>
            <a:r>
              <a:rPr lang="en-US" altLang="zh-CN" sz="3600" b="1" kern="18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Tx/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zh-CN" altLang="en-US" sz="3600" b="1" kern="18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Tx/>
                <a:latin typeface="Arial" panose="020B0604020202020204" pitchFamily="34" charset="0"/>
                <a:cs typeface="Arial" panose="020B0604020202020204" pitchFamily="34" charset="0"/>
              </a:rPr>
              <a:t>。</a:t>
            </a:r>
            <a:endParaRPr lang="zh-CN" altLang="en-US" sz="3600" b="1" kern="18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1021080" y="1368425"/>
            <a:ext cx="10234295" cy="78041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pPr algn="l">
              <a:lnSpc>
                <a:spcPct val="140000"/>
              </a:lnSpc>
              <a:buClrTx/>
              <a:buSzTx/>
              <a:buNone/>
            </a:pPr>
            <a:r>
              <a:rPr lang="zh-CN" sz="3200" b="1" kern="18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Tx/>
              </a:rPr>
              <a:t>任何选择都是基于你对事物及其发展规律的认识做出的。</a:t>
            </a:r>
            <a:endParaRPr lang="zh-CN" sz="3200" b="1" kern="18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圆角矩形 3"/>
          <p:cNvSpPr/>
          <p:nvPr/>
        </p:nvSpPr>
        <p:spPr>
          <a:xfrm>
            <a:off x="629920" y="2644775"/>
            <a:ext cx="3362960" cy="227076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marL="0" lvl="1" algn="l">
              <a:lnSpc>
                <a:spcPct val="140000"/>
              </a:lnSpc>
              <a:buClrTx/>
              <a:buSzTx/>
              <a:buFontTx/>
              <a:buNone/>
            </a:pPr>
            <a:r>
              <a:rPr lang="en-US" altLang="zh-CN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整体意识：体现宏观性，反映有格局，有大局观念。</a:t>
            </a:r>
            <a:endParaRPr lang="en-US" altLang="zh-CN" sz="28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" name="圆角矩形 4"/>
          <p:cNvSpPr/>
          <p:nvPr/>
        </p:nvSpPr>
        <p:spPr>
          <a:xfrm>
            <a:off x="4343400" y="2686685"/>
            <a:ext cx="3405505" cy="227076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l">
              <a:lnSpc>
                <a:spcPct val="140000"/>
              </a:lnSpc>
              <a:buClrTx/>
              <a:buSzTx/>
              <a:buNone/>
            </a:pPr>
            <a:r>
              <a:rPr lang="zh-CN" altLang="en-US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核心意识：体现重要性，</a:t>
            </a:r>
            <a:r>
              <a:rPr lang="en-US" altLang="zh-CN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 </a:t>
            </a:r>
            <a:r>
              <a:rPr lang="zh-CN" altLang="en-US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反映知取舍</a:t>
            </a:r>
            <a:r>
              <a:rPr lang="zh-CN" altLang="en-US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，有比较</a:t>
            </a:r>
            <a:r>
              <a:rPr lang="zh-CN" altLang="en-US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观念。</a:t>
            </a:r>
            <a:endParaRPr lang="zh-CN" altLang="en-US" sz="28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6" name="圆角矩形 5"/>
          <p:cNvSpPr/>
          <p:nvPr/>
        </p:nvSpPr>
        <p:spPr>
          <a:xfrm>
            <a:off x="8101330" y="2714625"/>
            <a:ext cx="3502660" cy="227076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l">
              <a:lnSpc>
                <a:spcPct val="140000"/>
              </a:lnSpc>
              <a:buClrTx/>
              <a:buSzTx/>
              <a:buFontTx/>
              <a:buNone/>
            </a:pPr>
            <a:endParaRPr lang="zh-CN" altLang="en-US" sz="22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849630" y="2421890"/>
            <a:ext cx="2947670" cy="4298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p>
            <a:r>
              <a:rPr lang="en-US" altLang="zh-CN" sz="2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1、知大小：先大后小</a:t>
            </a:r>
            <a:endParaRPr lang="zh-CN" altLang="en-US" sz="2200"/>
          </a:p>
        </p:txBody>
      </p:sp>
      <p:sp>
        <p:nvSpPr>
          <p:cNvPr id="10" name="文本框 9"/>
          <p:cNvSpPr txBox="1"/>
          <p:nvPr/>
        </p:nvSpPr>
        <p:spPr>
          <a:xfrm>
            <a:off x="4573270" y="2485390"/>
            <a:ext cx="2947670" cy="4298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p>
            <a:r>
              <a:rPr lang="en-US" altLang="zh-CN" sz="2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2、</a:t>
            </a:r>
            <a:r>
              <a:rPr lang="zh-CN" altLang="en-US" sz="2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明轻重</a:t>
            </a:r>
            <a:r>
              <a:rPr lang="en-US" altLang="zh-CN" sz="2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:</a:t>
            </a:r>
            <a:r>
              <a:rPr lang="zh-CN" altLang="en-US" sz="2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先重后轻</a:t>
            </a:r>
            <a:endParaRPr lang="zh-CN" altLang="en-US" sz="2200"/>
          </a:p>
        </p:txBody>
      </p:sp>
      <p:sp>
        <p:nvSpPr>
          <p:cNvPr id="11" name="文本框 10"/>
          <p:cNvSpPr txBox="1"/>
          <p:nvPr/>
        </p:nvSpPr>
        <p:spPr>
          <a:xfrm>
            <a:off x="8378825" y="2421890"/>
            <a:ext cx="2947670" cy="4298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p>
            <a:r>
              <a:rPr lang="en-US" altLang="zh-CN" sz="2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3、</a:t>
            </a:r>
            <a:r>
              <a:rPr lang="zh-CN" altLang="en-US" sz="2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懂急缓：先急后缓</a:t>
            </a:r>
            <a:endParaRPr lang="zh-CN" altLang="en-US" sz="2200"/>
          </a:p>
        </p:txBody>
      </p:sp>
      <p:sp>
        <p:nvSpPr>
          <p:cNvPr id="7" name="文本框 6"/>
          <p:cNvSpPr txBox="1"/>
          <p:nvPr/>
        </p:nvSpPr>
        <p:spPr>
          <a:xfrm>
            <a:off x="8271510" y="2915285"/>
            <a:ext cx="3302000" cy="17703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lnSpc>
                <a:spcPct val="130000"/>
              </a:lnSpc>
            </a:pPr>
            <a:r>
              <a:rPr lang="zh-CN" altLang="en-US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责任意识：体现紧迫性，反映有担当，有效率观念。</a:t>
            </a:r>
            <a:endParaRPr lang="zh-CN" altLang="en-US" sz="28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588260" y="638810"/>
            <a:ext cx="6751955" cy="645160"/>
          </a:xfrm>
          <a:prstGeom prst="rect">
            <a:avLst/>
          </a:prstGeom>
          <a:gradFill>
            <a:gsLst>
              <a:gs pos="99000">
                <a:srgbClr val="E30000"/>
              </a:gs>
              <a:gs pos="100000">
                <a:srgbClr val="760303"/>
              </a:gs>
            </a:gsLst>
            <a:lin ang="5400000" scaled="0"/>
          </a:gradFill>
        </p:spPr>
        <p:txBody>
          <a:bodyPr wrap="square" rtlCol="0" anchor="t">
            <a:spAutoFit/>
          </a:bodyPr>
          <a:p>
            <a:pPr algn="ctr"/>
            <a:r>
              <a:rPr lang="zh-CN" altLang="en-US" sz="3600" b="1">
                <a:ln>
                  <a:noFill/>
                </a:ln>
                <a:solidFill>
                  <a:schemeClr val="bg1"/>
                </a:solidFill>
                <a:sym typeface="+mn-ea"/>
              </a:rPr>
              <a:t>（三）活出人生精彩的三点认识</a:t>
            </a:r>
            <a:endParaRPr lang="zh-CN" altLang="en-US" sz="3600" b="1">
              <a:ln>
                <a:noFill/>
              </a:ln>
              <a:solidFill>
                <a:schemeClr val="bg1"/>
              </a:solidFill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圆角矩形 3"/>
          <p:cNvSpPr/>
          <p:nvPr/>
        </p:nvSpPr>
        <p:spPr>
          <a:xfrm>
            <a:off x="1340485" y="1818640"/>
            <a:ext cx="9686290" cy="3627120"/>
          </a:xfrm>
          <a:prstGeom prst="roundRect">
            <a:avLst/>
          </a:prstGeom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l">
              <a:lnSpc>
                <a:spcPct val="170000"/>
              </a:lnSpc>
              <a:buClrTx/>
              <a:buSzTx/>
              <a:buFontTx/>
            </a:pPr>
            <a:r>
              <a:rPr lang="en-US" altLang="zh-CN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1、</a:t>
            </a:r>
            <a:r>
              <a:rPr lang="zh-CN" altLang="en-US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不一样的态度导致不一样的结果</a:t>
            </a:r>
            <a:endParaRPr lang="en-US" altLang="zh-CN" sz="32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lvl="1" algn="l">
              <a:lnSpc>
                <a:spcPct val="170000"/>
              </a:lnSpc>
              <a:buClrTx/>
              <a:buSzTx/>
              <a:buFontTx/>
              <a:buNone/>
            </a:pPr>
            <a:r>
              <a:rPr lang="en-US" altLang="zh-CN" sz="32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</a:t>
            </a:r>
            <a:r>
              <a:rPr lang="zh-CN" altLang="en-US" sz="32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尽力</a:t>
            </a:r>
            <a:r>
              <a:rPr lang="zh-CN" altLang="en-US" sz="3200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的人与</a:t>
            </a:r>
            <a:r>
              <a:rPr lang="zh-CN" altLang="en-US" sz="32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尽心</a:t>
            </a:r>
            <a:r>
              <a:rPr lang="zh-CN" altLang="en-US" sz="3200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的人是不一样的。</a:t>
            </a:r>
            <a:endParaRPr lang="zh-CN" altLang="en-US" sz="3200" b="1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lvl="1" algn="l">
              <a:lnSpc>
                <a:spcPct val="170000"/>
              </a:lnSpc>
              <a:buClrTx/>
              <a:buSzTx/>
              <a:buFontTx/>
              <a:buNone/>
            </a:pPr>
            <a:r>
              <a:rPr lang="en-US" altLang="zh-CN" sz="32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</a:t>
            </a:r>
            <a:r>
              <a:rPr lang="zh-CN" altLang="en-US" sz="32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用心</a:t>
            </a:r>
            <a:r>
              <a:rPr lang="zh-CN" altLang="en-US" sz="3200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做事和</a:t>
            </a:r>
            <a:r>
              <a:rPr lang="zh-CN" altLang="en-US" sz="32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用力</a:t>
            </a:r>
            <a:r>
              <a:rPr lang="zh-CN" altLang="en-US" sz="3200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做事是截然不同的。</a:t>
            </a:r>
            <a:endParaRPr lang="zh-CN" altLang="en-US" sz="3200" b="1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lvl="1" algn="l">
              <a:lnSpc>
                <a:spcPct val="170000"/>
              </a:lnSpc>
              <a:buClrTx/>
              <a:buSzTx/>
              <a:buFontTx/>
              <a:buNone/>
            </a:pPr>
            <a:r>
              <a:rPr lang="en-US" altLang="zh-CN" sz="3200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</a:t>
            </a:r>
            <a:r>
              <a:rPr lang="zh-CN" altLang="en-US" sz="3200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人做事的</a:t>
            </a:r>
            <a:r>
              <a:rPr lang="zh-CN" altLang="en-US" sz="32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态度</a:t>
            </a:r>
            <a:r>
              <a:rPr lang="zh-CN" altLang="en-US" sz="3200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和展现出的</a:t>
            </a:r>
            <a:r>
              <a:rPr lang="zh-CN" altLang="en-US" sz="32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精神</a:t>
            </a:r>
            <a:r>
              <a:rPr lang="zh-CN" altLang="en-US" sz="3200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决定了你的未来。</a:t>
            </a:r>
            <a:endParaRPr lang="en-US" altLang="zh-CN" sz="3200" b="1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1" name="五角星 10"/>
          <p:cNvSpPr/>
          <p:nvPr/>
        </p:nvSpPr>
        <p:spPr>
          <a:xfrm>
            <a:off x="1711325" y="3945255"/>
            <a:ext cx="494030" cy="408940"/>
          </a:xfrm>
          <a:prstGeom prst="star5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3018790" y="749935"/>
            <a:ext cx="5830570" cy="645160"/>
          </a:xfrm>
          <a:prstGeom prst="rect">
            <a:avLst/>
          </a:prstGeom>
          <a:gradFill>
            <a:gsLst>
              <a:gs pos="99000">
                <a:srgbClr val="E30000"/>
              </a:gs>
              <a:gs pos="100000">
                <a:srgbClr val="760303"/>
              </a:gs>
            </a:gsLst>
            <a:lin ang="5400000" scaled="0"/>
          </a:gradFill>
        </p:spPr>
        <p:txBody>
          <a:bodyPr wrap="square" rtlCol="0" anchor="t">
            <a:spAutoFit/>
          </a:bodyPr>
          <a:p>
            <a:r>
              <a:rPr lang="zh-CN" altLang="en-US" sz="3600" b="1">
                <a:solidFill>
                  <a:schemeClr val="bg1"/>
                </a:solidFill>
                <a:sym typeface="+mn-ea"/>
              </a:rPr>
              <a:t>（四）尽心做事，成就人生</a:t>
            </a:r>
            <a:endParaRPr lang="zh-CN" altLang="en-US" sz="3600" b="1">
              <a:solidFill>
                <a:schemeClr val="bg1"/>
              </a:solidFill>
              <a:sym typeface="+mn-ea"/>
            </a:endParaRPr>
          </a:p>
        </p:txBody>
      </p:sp>
      <p:sp>
        <p:nvSpPr>
          <p:cNvPr id="6" name="五角星 5"/>
          <p:cNvSpPr/>
          <p:nvPr/>
        </p:nvSpPr>
        <p:spPr>
          <a:xfrm>
            <a:off x="1698625" y="3094355"/>
            <a:ext cx="494030" cy="408940"/>
          </a:xfrm>
          <a:prstGeom prst="star5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五角星 6"/>
          <p:cNvSpPr/>
          <p:nvPr/>
        </p:nvSpPr>
        <p:spPr>
          <a:xfrm>
            <a:off x="1711325" y="4768215"/>
            <a:ext cx="494030" cy="408940"/>
          </a:xfrm>
          <a:prstGeom prst="star5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" name="圆角矩形 6"/>
          <p:cNvSpPr/>
          <p:nvPr/>
        </p:nvSpPr>
        <p:spPr>
          <a:xfrm>
            <a:off x="1393190" y="1757680"/>
            <a:ext cx="9406890" cy="4047490"/>
          </a:xfrm>
          <a:prstGeom prst="roundRect">
            <a:avLst/>
          </a:prstGeom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marL="0" lvl="1" algn="l">
              <a:lnSpc>
                <a:spcPct val="160000"/>
              </a:lnSpc>
              <a:buClrTx/>
              <a:buSzTx/>
              <a:buFontTx/>
              <a:buNone/>
            </a:pPr>
            <a:endParaRPr lang="en-US" altLang="zh-CN" sz="22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lvl="1" algn="l">
              <a:lnSpc>
                <a:spcPct val="130000"/>
              </a:lnSpc>
              <a:buClrTx/>
              <a:buSzTx/>
              <a:buFontTx/>
              <a:buNone/>
            </a:pPr>
            <a:r>
              <a:rPr lang="en-US" altLang="zh-CN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en-US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、只有瞄准卓越目标，才会有基本满意的结果</a:t>
            </a:r>
            <a:endParaRPr lang="zh-CN" altLang="en-US" sz="32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lvl="1" algn="l">
              <a:lnSpc>
                <a:spcPct val="130000"/>
              </a:lnSpc>
              <a:buClrTx/>
              <a:buSzTx/>
              <a:buFontTx/>
              <a:buNone/>
            </a:pPr>
            <a:r>
              <a:rPr lang="en-US" altLang="zh-CN" sz="3200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</a:t>
            </a:r>
            <a:r>
              <a:rPr lang="zh-CN" altLang="en-US" sz="3200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要想成功，就应该具备应有的</a:t>
            </a:r>
            <a:r>
              <a:rPr lang="zh-CN" altLang="en-US" sz="32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境界和高度。</a:t>
            </a:r>
            <a:endParaRPr lang="zh-CN" altLang="en-US" sz="3200" b="1"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lvl="1" algn="l">
              <a:lnSpc>
                <a:spcPct val="130000"/>
              </a:lnSpc>
              <a:buClrTx/>
              <a:buSzTx/>
              <a:buFontTx/>
              <a:buNone/>
            </a:pPr>
            <a:r>
              <a:rPr lang="en-US" altLang="zh-CN" sz="3200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</a:t>
            </a:r>
            <a:r>
              <a:rPr lang="zh-CN" altLang="en-US" sz="3200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人其实是被自己的</a:t>
            </a:r>
            <a:r>
              <a:rPr lang="zh-CN" altLang="en-US" sz="32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志向、追求</a:t>
            </a:r>
            <a:r>
              <a:rPr lang="zh-CN" altLang="en-US" sz="3200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牵着跑的。</a:t>
            </a:r>
            <a:endParaRPr lang="zh-CN" altLang="en-US" sz="3200" b="1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lvl="1" algn="l">
              <a:lnSpc>
                <a:spcPct val="130000"/>
              </a:lnSpc>
              <a:buClrTx/>
              <a:buSzTx/>
              <a:buFontTx/>
              <a:buNone/>
            </a:pPr>
            <a:r>
              <a:rPr lang="en-US" altLang="zh-CN" sz="3200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</a:t>
            </a:r>
            <a:r>
              <a:rPr lang="zh-CN" altLang="en-US" sz="3200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人生和事业就是这样，你对待它们的</a:t>
            </a:r>
            <a:r>
              <a:rPr lang="zh-CN" altLang="en-US" sz="32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态度和追求</a:t>
            </a:r>
            <a:r>
              <a:rPr lang="zh-CN" altLang="en-US" sz="3200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，将决定你未来的</a:t>
            </a:r>
            <a:r>
              <a:rPr lang="zh-CN" altLang="en-US" sz="32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人生和事业</a:t>
            </a:r>
            <a:r>
              <a:rPr lang="zh-CN" altLang="en-US" sz="3200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是什么样子。</a:t>
            </a:r>
            <a:endParaRPr lang="zh-CN" altLang="en-US" sz="3200" b="1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lvl="1" algn="l">
              <a:lnSpc>
                <a:spcPct val="130000"/>
              </a:lnSpc>
              <a:buClrTx/>
              <a:buSzTx/>
              <a:buFontTx/>
              <a:buNone/>
            </a:pPr>
            <a:r>
              <a:rPr lang="en-US" altLang="zh-CN" sz="32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</a:t>
            </a:r>
            <a:r>
              <a:rPr lang="zh-CN" altLang="en-US" sz="32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态度</a:t>
            </a:r>
            <a:r>
              <a:rPr lang="zh-CN" altLang="en-US" sz="3200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决定一切。</a:t>
            </a:r>
            <a:endParaRPr lang="zh-CN" altLang="en-US" sz="3200" b="1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lvl="1" algn="l">
              <a:lnSpc>
                <a:spcPct val="120000"/>
              </a:lnSpc>
              <a:buClrTx/>
              <a:buSzTx/>
              <a:buFontTx/>
              <a:buNone/>
            </a:pPr>
            <a:endParaRPr lang="zh-CN" altLang="en-US" sz="3200" b="1"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1" name="五角星 10"/>
          <p:cNvSpPr/>
          <p:nvPr/>
        </p:nvSpPr>
        <p:spPr>
          <a:xfrm>
            <a:off x="1667510" y="2715260"/>
            <a:ext cx="368300" cy="283845"/>
          </a:xfrm>
          <a:prstGeom prst="star5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五角星 2"/>
          <p:cNvSpPr/>
          <p:nvPr/>
        </p:nvSpPr>
        <p:spPr>
          <a:xfrm>
            <a:off x="1641475" y="3315335"/>
            <a:ext cx="368300" cy="283845"/>
          </a:xfrm>
          <a:prstGeom prst="star5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五角星 4"/>
          <p:cNvSpPr/>
          <p:nvPr/>
        </p:nvSpPr>
        <p:spPr>
          <a:xfrm>
            <a:off x="1641475" y="5220335"/>
            <a:ext cx="368300" cy="283845"/>
          </a:xfrm>
          <a:prstGeom prst="star5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五角星 5"/>
          <p:cNvSpPr/>
          <p:nvPr/>
        </p:nvSpPr>
        <p:spPr>
          <a:xfrm>
            <a:off x="1641475" y="3946525"/>
            <a:ext cx="368300" cy="283845"/>
          </a:xfrm>
          <a:prstGeom prst="star5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3021965" y="721995"/>
            <a:ext cx="5669280" cy="645160"/>
          </a:xfrm>
          <a:prstGeom prst="rect">
            <a:avLst/>
          </a:prstGeom>
          <a:gradFill>
            <a:gsLst>
              <a:gs pos="99000">
                <a:srgbClr val="E30000"/>
              </a:gs>
              <a:gs pos="100000">
                <a:srgbClr val="760303"/>
              </a:gs>
            </a:gsLst>
            <a:lin ang="5400000" scaled="0"/>
          </a:gradFill>
        </p:spPr>
        <p:txBody>
          <a:bodyPr wrap="none" rtlCol="0" anchor="t">
            <a:spAutoFit/>
          </a:bodyPr>
          <a:p>
            <a:pPr algn="ctr"/>
            <a:r>
              <a:rPr lang="zh-CN" altLang="en-US" sz="3600" b="1">
                <a:solidFill>
                  <a:schemeClr val="bg1"/>
                </a:solidFill>
                <a:sym typeface="+mn-ea"/>
              </a:rPr>
              <a:t>（四）尽心做事，成就人生</a:t>
            </a:r>
            <a:endParaRPr lang="zh-CN" altLang="en-US" sz="3600" b="1">
              <a:solidFill>
                <a:schemeClr val="bg1"/>
              </a:solidFill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3779520" y="2713990"/>
            <a:ext cx="4297680" cy="92202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ctr"/>
            <a:r>
              <a:rPr lang="zh-CN" sz="5400" b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三、几点体会</a:t>
            </a:r>
            <a:endParaRPr lang="zh-CN" altLang="en-US" sz="5400" b="1">
              <a:gradFill>
                <a:gsLst>
                  <a:gs pos="0">
                    <a:srgbClr val="FE4444"/>
                  </a:gs>
                  <a:gs pos="100000">
                    <a:srgbClr val="832B2B"/>
                  </a:gs>
                </a:gsLst>
                <a:lin scaled="0"/>
              </a:gra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2141220" y="2487295"/>
            <a:ext cx="7909560" cy="922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sz="5400" b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一、关于工作的几点认识</a:t>
            </a:r>
            <a:endParaRPr lang="zh-CN" altLang="en-US" sz="5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" name="TextBox 46"/>
          <p:cNvSpPr txBox="1"/>
          <p:nvPr/>
        </p:nvSpPr>
        <p:spPr>
          <a:xfrm>
            <a:off x="2830195" y="671195"/>
            <a:ext cx="6717665" cy="645160"/>
          </a:xfrm>
          <a:prstGeom prst="rect">
            <a:avLst/>
          </a:prstGeom>
          <a:solidFill>
            <a:schemeClr val="lt1"/>
          </a:solidFill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36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（一）时代的变化</a:t>
            </a:r>
            <a:r>
              <a:rPr lang="en-US" altLang="zh-CN" sz="36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--</a:t>
            </a:r>
            <a:r>
              <a:rPr lang="zh-CN" altLang="en-US" sz="36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关于</a:t>
            </a:r>
            <a:r>
              <a:rPr lang="en-US" altLang="zh-CN" sz="36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“</a:t>
            </a:r>
            <a:r>
              <a:rPr lang="zh-CN" altLang="en-US" sz="36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佛系</a:t>
            </a:r>
            <a:r>
              <a:rPr lang="en-US" altLang="zh-CN" sz="36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”</a:t>
            </a:r>
            <a:endParaRPr lang="en-US" altLang="zh-CN" sz="3600" b="1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Round Same Side Corner Rectangle 23"/>
          <p:cNvSpPr/>
          <p:nvPr/>
        </p:nvSpPr>
        <p:spPr>
          <a:xfrm rot="16200000">
            <a:off x="2625090" y="2669540"/>
            <a:ext cx="800735" cy="739140"/>
          </a:xfrm>
          <a:prstGeom prst="round2Same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p>
            <a:pPr algn="ctr" fontAlgn="auto"/>
            <a:r>
              <a:rPr lang="en-US" altLang="zh-CN" sz="3200" strike="noStrike" noProof="1">
                <a:solidFill>
                  <a:schemeClr val="bg1">
                    <a:lumMod val="50000"/>
                    <a:lumOff val="50000"/>
                  </a:schemeClr>
                </a:solidFill>
                <a:latin typeface="Impact" panose="020B0806030902050204" charset="0"/>
              </a:rPr>
              <a:t>1</a:t>
            </a:r>
            <a:endParaRPr lang="en-US" altLang="zh-CN" sz="3200" strike="noStrike" noProof="1">
              <a:solidFill>
                <a:schemeClr val="bg1">
                  <a:lumMod val="50000"/>
                  <a:lumOff val="50000"/>
                </a:schemeClr>
              </a:solidFill>
              <a:latin typeface="Impact" panose="020B0806030902050204" charset="0"/>
            </a:endParaRPr>
          </a:p>
        </p:txBody>
      </p:sp>
      <p:sp>
        <p:nvSpPr>
          <p:cNvPr id="14" name="五边形 13"/>
          <p:cNvSpPr/>
          <p:nvPr/>
        </p:nvSpPr>
        <p:spPr>
          <a:xfrm>
            <a:off x="3498850" y="2641600"/>
            <a:ext cx="6957060" cy="782955"/>
          </a:xfrm>
          <a:prstGeom prst="homePlat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fontAlgn="auto"/>
            <a:r>
              <a:rPr lang="en-US" altLang="zh-CN" sz="2000" b="1" strike="noStrike" noProof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lang="zh-CN" altLang="en-US" sz="3200" b="1" strike="noStrike" noProof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我们的人生是奋斗的人生</a:t>
            </a:r>
            <a:endParaRPr lang="zh-CN" altLang="en-US" sz="3200" b="1" strike="noStrike" noProof="1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5" name="Round Same Side Corner Rectangle 23"/>
          <p:cNvSpPr/>
          <p:nvPr/>
        </p:nvSpPr>
        <p:spPr>
          <a:xfrm rot="16200000">
            <a:off x="2617470" y="3778250"/>
            <a:ext cx="817245" cy="739775"/>
          </a:xfrm>
          <a:prstGeom prst="round2Same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p>
            <a:pPr algn="ctr" fontAlgn="auto"/>
            <a:r>
              <a:rPr lang="en-US" altLang="zh-CN" sz="3200" strike="noStrike" noProof="1">
                <a:solidFill>
                  <a:schemeClr val="bg1">
                    <a:lumMod val="50000"/>
                    <a:lumOff val="50000"/>
                  </a:schemeClr>
                </a:solidFill>
                <a:latin typeface="Impact" panose="020B0806030902050204" charset="0"/>
              </a:rPr>
              <a:t>2</a:t>
            </a:r>
            <a:endParaRPr lang="en-US" altLang="zh-CN" sz="3200" strike="noStrike" noProof="1">
              <a:solidFill>
                <a:schemeClr val="bg1">
                  <a:lumMod val="50000"/>
                  <a:lumOff val="50000"/>
                </a:schemeClr>
              </a:solidFill>
              <a:latin typeface="Impact" panose="020B0806030902050204" charset="0"/>
            </a:endParaRPr>
          </a:p>
        </p:txBody>
      </p:sp>
      <p:sp>
        <p:nvSpPr>
          <p:cNvPr id="16" name="五边形 15"/>
          <p:cNvSpPr/>
          <p:nvPr/>
        </p:nvSpPr>
        <p:spPr>
          <a:xfrm>
            <a:off x="3498850" y="3741420"/>
            <a:ext cx="6957695" cy="816610"/>
          </a:xfrm>
          <a:prstGeom prst="homePlat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fontAlgn="auto"/>
            <a:r>
              <a:rPr lang="zh-CN" altLang="en-US" sz="2800" b="1" strike="noStrike" noProof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“佛系”展现出了当今社会人们生活态度发展变化的一个侧面。</a:t>
            </a:r>
            <a:endParaRPr lang="zh-CN" altLang="en-US" sz="2800" b="1" strike="noStrike" noProof="1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7" name="Round Same Side Corner Rectangle 23"/>
          <p:cNvSpPr/>
          <p:nvPr/>
        </p:nvSpPr>
        <p:spPr>
          <a:xfrm rot="16200000">
            <a:off x="2632710" y="4935220"/>
            <a:ext cx="786130" cy="740410"/>
          </a:xfrm>
          <a:prstGeom prst="round2Same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p>
            <a:pPr algn="ctr" fontAlgn="auto"/>
            <a:r>
              <a:rPr lang="en-US" altLang="zh-CN" sz="3200" strike="noStrike" noProof="1">
                <a:solidFill>
                  <a:schemeClr val="bg1">
                    <a:lumMod val="50000"/>
                    <a:lumOff val="50000"/>
                  </a:schemeClr>
                </a:solidFill>
                <a:latin typeface="Impact" panose="020B0806030902050204" charset="0"/>
              </a:rPr>
              <a:t>3</a:t>
            </a:r>
            <a:endParaRPr lang="en-US" altLang="zh-CN" sz="3200" strike="noStrike" noProof="1">
              <a:solidFill>
                <a:schemeClr val="bg1">
                  <a:lumMod val="50000"/>
                  <a:lumOff val="50000"/>
                </a:schemeClr>
              </a:solidFill>
              <a:latin typeface="Impact" panose="020B0806030902050204" charset="0"/>
            </a:endParaRPr>
          </a:p>
        </p:txBody>
      </p:sp>
      <p:sp>
        <p:nvSpPr>
          <p:cNvPr id="21" name="五边形 20"/>
          <p:cNvSpPr/>
          <p:nvPr/>
        </p:nvSpPr>
        <p:spPr>
          <a:xfrm>
            <a:off x="3498850" y="4912360"/>
            <a:ext cx="6957695" cy="784860"/>
          </a:xfrm>
          <a:prstGeom prst="homePlat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fontAlgn="auto"/>
            <a:r>
              <a:rPr lang="en-US" altLang="zh-CN" sz="2000" b="1" strike="noStrike" noProof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lang="zh-CN" altLang="en-US" sz="3200" b="1" strike="noStrike" noProof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没有奋斗，就不可能有精彩的人生。</a:t>
            </a:r>
            <a:endParaRPr lang="zh-CN" altLang="en-US" sz="3200" b="1" strike="noStrike" noProof="1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017520" y="1496695"/>
            <a:ext cx="6760210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 spc="-10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</a:rPr>
              <a:t>认识时代潮流，把握根本规律，</a:t>
            </a:r>
            <a:endParaRPr lang="zh-CN" altLang="en-US" sz="3200" b="1" spc="-100">
              <a:solidFill>
                <a:schemeClr val="tx1"/>
              </a:solidFill>
              <a:uFillTx/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zh-CN" altLang="en-US" sz="3200" b="1" spc="-10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</a:rPr>
              <a:t>走好明天的路，这是永恒的人生真理。</a:t>
            </a:r>
            <a:endParaRPr lang="zh-CN" altLang="en-US" sz="3200" b="1" spc="-100">
              <a:solidFill>
                <a:schemeClr val="tx1"/>
              </a:solidFill>
              <a:uFillTx/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ldLvl="0" animBg="1"/>
      <p:bldP spid="14" grpId="0" bldLvl="0" animBg="1"/>
      <p:bldP spid="15" grpId="0" bldLvl="0" animBg="1"/>
      <p:bldP spid="16" grpId="0" bldLvl="0" animBg="1"/>
      <p:bldP spid="17" grpId="0" bldLvl="0" animBg="1"/>
      <p:bldP spid="21" grpId="0" bldLvl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" name="TextBox 46"/>
          <p:cNvSpPr txBox="1"/>
          <p:nvPr/>
        </p:nvSpPr>
        <p:spPr>
          <a:xfrm>
            <a:off x="2638425" y="656590"/>
            <a:ext cx="6380480" cy="64516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36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（二）</a:t>
            </a:r>
            <a:r>
              <a:rPr lang="zh-CN" sz="36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实事求是是永远的真理</a:t>
            </a:r>
            <a:endParaRPr lang="zh-CN" sz="3600" b="1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675640" y="1879600"/>
            <a:ext cx="10590530" cy="3510280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accent1">
                <a:shade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/>
        </p:txBody>
      </p:sp>
      <p:sp>
        <p:nvSpPr>
          <p:cNvPr id="33" name="矩形 32"/>
          <p:cNvSpPr/>
          <p:nvPr/>
        </p:nvSpPr>
        <p:spPr>
          <a:xfrm>
            <a:off x="1348105" y="2435860"/>
            <a:ext cx="9274175" cy="2159000"/>
          </a:xfrm>
          <a:prstGeom prst="rect">
            <a:avLst/>
          </a:prstGeom>
        </p:spPr>
        <p:txBody>
          <a:bodyPr wrap="square">
            <a:spAutoFit/>
          </a:bodyPr>
          <a:p>
            <a:pPr algn="l">
              <a:lnSpc>
                <a:spcPct val="140000"/>
              </a:lnSpc>
            </a:pPr>
            <a:r>
              <a:rPr lang="en-US" altLang="zh-CN" sz="3200" b="1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       </a:t>
            </a:r>
            <a:r>
              <a:rPr lang="en-US" altLang="zh-CN" sz="32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实事求是，</a:t>
            </a:r>
            <a:r>
              <a:rPr lang="en-US" altLang="zh-CN" sz="3200" b="1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不是简单的事实描述和鹦鹉学舌，求是就是要揭示真相和规律。所以说，实事求是</a:t>
            </a:r>
            <a:endParaRPr lang="en-US" altLang="zh-CN" sz="3200" b="1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l">
              <a:lnSpc>
                <a:spcPct val="140000"/>
              </a:lnSpc>
            </a:pPr>
            <a:r>
              <a:rPr lang="en-US" altLang="zh-CN" sz="3200" b="1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是要求我们对实际工作有切身的感受和深刻的思考。</a:t>
            </a:r>
            <a:endParaRPr lang="en-US" altLang="zh-CN" sz="3200" b="1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矩形: 圆角 1"/>
          <p:cNvSpPr/>
          <p:nvPr/>
        </p:nvSpPr>
        <p:spPr>
          <a:xfrm>
            <a:off x="3954780" y="1620520"/>
            <a:ext cx="4011295" cy="534035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/>
        </p:txBody>
      </p:sp>
      <p:sp>
        <p:nvSpPr>
          <p:cNvPr id="35" name="矩形 34"/>
          <p:cNvSpPr/>
          <p:nvPr/>
        </p:nvSpPr>
        <p:spPr>
          <a:xfrm>
            <a:off x="3743325" y="1550670"/>
            <a:ext cx="397510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600" b="1">
                <a:solidFill>
                  <a:schemeClr val="bg1"/>
                </a:solidFill>
                <a:latin typeface="思源黑体 CN Normal"/>
                <a:ea typeface="微软雅黑" panose="020B0503020204020204" charset="-122"/>
              </a:rPr>
              <a:t>1、</a:t>
            </a:r>
            <a:r>
              <a:rPr lang="zh-CN" altLang="en-US" sz="3600" b="1">
                <a:solidFill>
                  <a:schemeClr val="bg1"/>
                </a:solidFill>
                <a:latin typeface="思源黑体 CN Normal"/>
                <a:ea typeface="微软雅黑" panose="020B0503020204020204" charset="-122"/>
              </a:rPr>
              <a:t>不要成为笑柄</a:t>
            </a:r>
            <a:endParaRPr lang="zh-CN" altLang="en-US" sz="3600" b="1">
              <a:solidFill>
                <a:schemeClr val="bg1"/>
              </a:solidFill>
              <a:latin typeface="思源黑体 CN Normal"/>
              <a:ea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 prLst="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 prLst="">
                                      <p:cBhvr>
                                        <p:cTn id="1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 prLst="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bldLvl="0" animBg="1" advAuto="0"/>
      <p:bldP spid="33" grpId="1" advAuto="0"/>
      <p:bldP spid="35" grpId="2" advAuto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" name="TextBox 46"/>
          <p:cNvSpPr txBox="1"/>
          <p:nvPr/>
        </p:nvSpPr>
        <p:spPr>
          <a:xfrm>
            <a:off x="2608580" y="656590"/>
            <a:ext cx="6380480" cy="64516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36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（二）</a:t>
            </a:r>
            <a:r>
              <a:rPr lang="zh-CN" sz="36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实事求是是永远的真理</a:t>
            </a:r>
            <a:endParaRPr lang="zh-CN" sz="3600" b="1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1054100" y="1879600"/>
            <a:ext cx="10166985" cy="3552190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accent1">
                <a:shade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/>
        </p:txBody>
      </p:sp>
      <p:sp>
        <p:nvSpPr>
          <p:cNvPr id="38" name="矩形 37"/>
          <p:cNvSpPr/>
          <p:nvPr/>
        </p:nvSpPr>
        <p:spPr>
          <a:xfrm>
            <a:off x="1585595" y="2296160"/>
            <a:ext cx="9135745" cy="2848610"/>
          </a:xfrm>
          <a:prstGeom prst="rect">
            <a:avLst/>
          </a:prstGeom>
        </p:spPr>
        <p:txBody>
          <a:bodyPr wrap="square">
            <a:spAutoFit/>
          </a:bodyPr>
          <a:p>
            <a:pPr algn="l">
              <a:lnSpc>
                <a:spcPct val="140000"/>
              </a:lnSpc>
            </a:pPr>
            <a:r>
              <a:rPr lang="zh-CN" altLang="en-US" sz="3200" b="1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微信群泛滥带来的五种病症：</a:t>
            </a:r>
            <a:endParaRPr lang="zh-CN" altLang="en-US" sz="3200" b="1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>
              <a:lnSpc>
                <a:spcPct val="140000"/>
              </a:lnSpc>
            </a:pPr>
            <a:r>
              <a:rPr lang="en-US" altLang="zh-CN" sz="32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一是</a:t>
            </a:r>
            <a:r>
              <a:rPr lang="en-US" altLang="zh-CN" sz="3200" b="1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机不离手眼昏昏，</a:t>
            </a:r>
            <a:r>
              <a:rPr lang="en-US" altLang="zh-CN" sz="32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二是</a:t>
            </a:r>
            <a:r>
              <a:rPr lang="en-US" altLang="zh-CN" sz="3200" b="1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有图未必有真相，</a:t>
            </a:r>
            <a:r>
              <a:rPr lang="en-US" altLang="zh-CN" sz="32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三是</a:t>
            </a:r>
            <a:r>
              <a:rPr lang="en-US" altLang="zh-CN" sz="3200" b="1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多了速度少了温度，</a:t>
            </a:r>
            <a:r>
              <a:rPr lang="en-US" altLang="zh-CN" sz="32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四是</a:t>
            </a:r>
            <a:r>
              <a:rPr lang="en-US" altLang="zh-CN" sz="3200" b="1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溜须拍马易传染，</a:t>
            </a:r>
            <a:endParaRPr lang="en-US" altLang="zh-CN" sz="3200" b="1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>
              <a:lnSpc>
                <a:spcPct val="140000"/>
              </a:lnSpc>
            </a:pPr>
            <a:r>
              <a:rPr lang="en-US" altLang="zh-CN" sz="32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五是</a:t>
            </a:r>
            <a:r>
              <a:rPr lang="en-US" altLang="zh-CN" sz="3200" b="1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暗藏“微腐败”风险。</a:t>
            </a:r>
            <a:endParaRPr lang="en-US" altLang="zh-CN" sz="3200" b="1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4" name="矩形: 圆角 12"/>
          <p:cNvSpPr/>
          <p:nvPr/>
        </p:nvSpPr>
        <p:spPr>
          <a:xfrm>
            <a:off x="2411730" y="1620520"/>
            <a:ext cx="6773545" cy="534035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/>
        </p:txBody>
      </p:sp>
      <p:sp>
        <p:nvSpPr>
          <p:cNvPr id="40" name="矩形 39"/>
          <p:cNvSpPr/>
          <p:nvPr/>
        </p:nvSpPr>
        <p:spPr>
          <a:xfrm>
            <a:off x="2467610" y="1578610"/>
            <a:ext cx="645033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400" b="1">
                <a:solidFill>
                  <a:schemeClr val="bg1"/>
                </a:solidFill>
                <a:latin typeface="思源黑体 CN Normal"/>
                <a:ea typeface="微软雅黑" panose="020B0503020204020204" charset="-122"/>
              </a:rPr>
              <a:t> </a:t>
            </a:r>
            <a:r>
              <a:rPr lang="en-US" altLang="zh-CN" sz="3600" b="1">
                <a:solidFill>
                  <a:schemeClr val="bg1"/>
                </a:solidFill>
                <a:latin typeface="思源黑体 CN Normal"/>
                <a:ea typeface="微软雅黑" panose="020B0503020204020204" charset="-122"/>
              </a:rPr>
              <a:t>2、</a:t>
            </a:r>
            <a:r>
              <a:rPr lang="zh-CN" altLang="en-US" sz="3600" b="1">
                <a:solidFill>
                  <a:schemeClr val="bg1"/>
                </a:solidFill>
                <a:latin typeface="思源黑体 CN Normal"/>
                <a:ea typeface="微软雅黑" panose="020B0503020204020204" charset="-122"/>
              </a:rPr>
              <a:t>糊弄别人就是在糊弄自己</a:t>
            </a:r>
            <a:endParaRPr lang="zh-CN" altLang="en-US" sz="3600" b="1">
              <a:solidFill>
                <a:schemeClr val="bg1"/>
              </a:solidFill>
              <a:latin typeface="思源黑体 CN Normal"/>
              <a:ea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 prLst="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 prLst="">
                                      <p:cBhvr>
                                        <p:cTn id="1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 prLst="">
                                      <p:cBhvr>
                                        <p:cTn id="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3" bldLvl="0" animBg="1" advAuto="0"/>
      <p:bldP spid="38" grpId="4" advAuto="0"/>
      <p:bldP spid="40" grpId="5" advAuto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" name="TextBox 46"/>
          <p:cNvSpPr txBox="1"/>
          <p:nvPr/>
        </p:nvSpPr>
        <p:spPr>
          <a:xfrm>
            <a:off x="3141345" y="600075"/>
            <a:ext cx="5819775" cy="64516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36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（三）</a:t>
            </a:r>
            <a:r>
              <a:rPr lang="zh-CN" sz="36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如何与企业家交朋友</a:t>
            </a:r>
            <a:endParaRPr lang="zh-CN" sz="3600" b="1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1207770" y="1837690"/>
            <a:ext cx="4932045" cy="4127500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accent1">
                <a:shade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/>
        </p:txBody>
      </p:sp>
      <p:sp>
        <p:nvSpPr>
          <p:cNvPr id="33" name="矩形 32"/>
          <p:cNvSpPr/>
          <p:nvPr/>
        </p:nvSpPr>
        <p:spPr>
          <a:xfrm>
            <a:off x="1957705" y="2100580"/>
            <a:ext cx="3290570" cy="3784600"/>
          </a:xfrm>
          <a:prstGeom prst="rect">
            <a:avLst/>
          </a:prstGeom>
        </p:spPr>
        <p:txBody>
          <a:bodyPr wrap="square">
            <a:spAutoFit/>
          </a:bodyPr>
          <a:p>
            <a:pPr algn="l">
              <a:lnSpc>
                <a:spcPct val="150000"/>
              </a:lnSpc>
            </a:pPr>
            <a:r>
              <a:rPr lang="en-US" altLang="zh-CN" sz="3200" b="1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lang="zh-CN" altLang="en-US" sz="3200" b="1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、战略选择</a:t>
            </a:r>
            <a:endParaRPr lang="zh-CN" altLang="en-US" sz="3200" b="1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>
              <a:lnSpc>
                <a:spcPct val="150000"/>
              </a:lnSpc>
            </a:pPr>
            <a:r>
              <a:rPr lang="en-US" altLang="zh-CN" sz="3200" b="1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en-US" sz="3200" b="1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、资源整合</a:t>
            </a:r>
            <a:endParaRPr lang="zh-CN" altLang="en-US" sz="3200" b="1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>
              <a:lnSpc>
                <a:spcPct val="150000"/>
              </a:lnSpc>
            </a:pPr>
            <a:r>
              <a:rPr lang="en-US" altLang="zh-CN" sz="3200" b="1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  <a:r>
              <a:rPr lang="zh-CN" altLang="en-US" sz="3200" b="1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、资本运营</a:t>
            </a:r>
            <a:endParaRPr lang="zh-CN" altLang="en-US" sz="3200" b="1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>
              <a:lnSpc>
                <a:spcPct val="150000"/>
              </a:lnSpc>
            </a:pPr>
            <a:r>
              <a:rPr lang="en-US" altLang="zh-CN" sz="3200" b="1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</a:t>
            </a:r>
            <a:r>
              <a:rPr lang="zh-CN" altLang="en-US" sz="3200" b="1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、集成创新</a:t>
            </a:r>
            <a:endParaRPr lang="zh-CN" altLang="en-US" sz="3200" b="1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>
              <a:lnSpc>
                <a:spcPct val="150000"/>
              </a:lnSpc>
            </a:pPr>
            <a:r>
              <a:rPr lang="en-US" altLang="zh-CN" sz="3200" b="1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5</a:t>
            </a:r>
            <a:r>
              <a:rPr lang="zh-CN" altLang="en-US" sz="3200" b="1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、建立机制</a:t>
            </a:r>
            <a:endParaRPr lang="zh-CN" altLang="en-US" sz="3200" b="1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3" name="矩形: 圆角 1"/>
          <p:cNvSpPr/>
          <p:nvPr/>
        </p:nvSpPr>
        <p:spPr>
          <a:xfrm>
            <a:off x="1663700" y="1578610"/>
            <a:ext cx="3863975" cy="533400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/>
        </p:txBody>
      </p:sp>
      <p:sp>
        <p:nvSpPr>
          <p:cNvPr id="35" name="矩形 34"/>
          <p:cNvSpPr/>
          <p:nvPr/>
        </p:nvSpPr>
        <p:spPr>
          <a:xfrm>
            <a:off x="1663700" y="1651635"/>
            <a:ext cx="386461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2400" b="1">
                <a:solidFill>
                  <a:schemeClr val="bg1"/>
                </a:solidFill>
                <a:latin typeface="思源黑体 CN Normal"/>
                <a:ea typeface="微软雅黑" panose="020B0503020204020204" charset="-122"/>
              </a:rPr>
              <a:t>大企业：做五件事</a:t>
            </a:r>
            <a:endParaRPr lang="zh-CN" sz="2400" b="1">
              <a:solidFill>
                <a:schemeClr val="bg1"/>
              </a:solidFill>
              <a:latin typeface="思源黑体 CN Normal"/>
              <a:ea typeface="微软雅黑" panose="020B050302020402020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6573520" y="1838960"/>
            <a:ext cx="4932045" cy="4127500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accent1">
                <a:shade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/>
        </p:txBody>
      </p:sp>
      <p:sp>
        <p:nvSpPr>
          <p:cNvPr id="5" name="矩形 4"/>
          <p:cNvSpPr/>
          <p:nvPr/>
        </p:nvSpPr>
        <p:spPr>
          <a:xfrm>
            <a:off x="7211695" y="2087880"/>
            <a:ext cx="3682365" cy="3784600"/>
          </a:xfrm>
          <a:prstGeom prst="rect">
            <a:avLst/>
          </a:prstGeom>
        </p:spPr>
        <p:txBody>
          <a:bodyPr wrap="square">
            <a:spAutoFit/>
          </a:bodyPr>
          <a:p>
            <a:pPr algn="l">
              <a:lnSpc>
                <a:spcPct val="150000"/>
              </a:lnSpc>
            </a:pPr>
            <a:r>
              <a:rPr lang="en-US" altLang="zh-CN" sz="3200" b="1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lang="zh-CN" altLang="en-US" sz="3200" b="1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、价格</a:t>
            </a:r>
            <a:endParaRPr lang="zh-CN" altLang="en-US" sz="3200" b="1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>
              <a:lnSpc>
                <a:spcPct val="150000"/>
              </a:lnSpc>
            </a:pPr>
            <a:r>
              <a:rPr lang="en-US" altLang="zh-CN" sz="3200" b="1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en-US" sz="3200" b="1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、质量</a:t>
            </a:r>
            <a:endParaRPr lang="zh-CN" altLang="en-US" sz="3200" b="1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>
              <a:lnSpc>
                <a:spcPct val="150000"/>
              </a:lnSpc>
            </a:pPr>
            <a:r>
              <a:rPr lang="en-US" altLang="zh-CN" sz="3200" b="1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  <a:r>
              <a:rPr lang="zh-CN" altLang="en-US" sz="3200" b="1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、工期（交货期）</a:t>
            </a:r>
            <a:endParaRPr lang="zh-CN" altLang="en-US" sz="3200" b="1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>
              <a:lnSpc>
                <a:spcPct val="150000"/>
              </a:lnSpc>
            </a:pPr>
            <a:r>
              <a:rPr lang="en-US" altLang="zh-CN" sz="3200" b="1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</a:t>
            </a:r>
            <a:r>
              <a:rPr lang="zh-CN" altLang="en-US" sz="3200" b="1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、服务</a:t>
            </a:r>
            <a:endParaRPr lang="zh-CN" altLang="en-US" sz="3200" b="1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>
              <a:lnSpc>
                <a:spcPct val="150000"/>
              </a:lnSpc>
            </a:pPr>
            <a:endParaRPr lang="zh-CN" altLang="en-US" sz="3200" b="1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6" name="矩形: 圆角 1"/>
          <p:cNvSpPr/>
          <p:nvPr/>
        </p:nvSpPr>
        <p:spPr>
          <a:xfrm>
            <a:off x="7029450" y="1579880"/>
            <a:ext cx="3863975" cy="532130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/>
        </p:txBody>
      </p:sp>
      <p:sp>
        <p:nvSpPr>
          <p:cNvPr id="7" name="矩形 6"/>
          <p:cNvSpPr/>
          <p:nvPr/>
        </p:nvSpPr>
        <p:spPr>
          <a:xfrm>
            <a:off x="6959600" y="1638935"/>
            <a:ext cx="405193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2400" b="1">
                <a:solidFill>
                  <a:schemeClr val="bg1"/>
                </a:solidFill>
                <a:latin typeface="思源黑体 CN Normal"/>
                <a:ea typeface="微软雅黑" panose="020B0503020204020204" charset="-122"/>
              </a:rPr>
              <a:t>中小企业：关注四个方面</a:t>
            </a:r>
            <a:endParaRPr lang="zh-CN" sz="2400" b="1">
              <a:solidFill>
                <a:schemeClr val="bg1"/>
              </a:solidFill>
              <a:latin typeface="思源黑体 CN Normal"/>
              <a:ea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 prLst="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 prLst="">
                                      <p:cBhvr>
                                        <p:cTn id="1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 prLst="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 prLst="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 prLst="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 prLst="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bldLvl="0" animBg="1" advAuto="0"/>
      <p:bldP spid="33" grpId="1" advAuto="0"/>
      <p:bldP spid="35" grpId="2" advAuto="0"/>
      <p:bldP spid="2" grpId="0" bldLvl="0" animBg="1" advAuto="0"/>
      <p:bldP spid="5" grpId="1" advAuto="0"/>
      <p:bldP spid="7" grpId="2" advAuto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" name="TextBox 46"/>
          <p:cNvSpPr txBox="1"/>
          <p:nvPr/>
        </p:nvSpPr>
        <p:spPr>
          <a:xfrm>
            <a:off x="3577590" y="657225"/>
            <a:ext cx="4993640" cy="64516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36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（四）</a:t>
            </a:r>
            <a:r>
              <a:rPr lang="zh-CN" sz="36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学习是终身的事</a:t>
            </a:r>
            <a:endParaRPr lang="zh-CN" sz="3600" b="1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Round Same Side Corner Rectangle 23"/>
          <p:cNvSpPr/>
          <p:nvPr/>
        </p:nvSpPr>
        <p:spPr>
          <a:xfrm rot="16200000">
            <a:off x="1968500" y="1887220"/>
            <a:ext cx="800735" cy="739140"/>
          </a:xfrm>
          <a:prstGeom prst="round2Same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p>
            <a:pPr algn="ctr" fontAlgn="auto"/>
            <a:r>
              <a:rPr lang="en-US" altLang="zh-CN" sz="3200" strike="noStrike" noProof="1">
                <a:solidFill>
                  <a:schemeClr val="bg1">
                    <a:lumMod val="50000"/>
                    <a:lumOff val="50000"/>
                  </a:schemeClr>
                </a:solidFill>
                <a:latin typeface="Impact" panose="020B0806030902050204" charset="0"/>
              </a:rPr>
              <a:t>1</a:t>
            </a:r>
            <a:endParaRPr lang="en-US" altLang="zh-CN" sz="3200" strike="noStrike" noProof="1">
              <a:solidFill>
                <a:schemeClr val="bg1">
                  <a:lumMod val="50000"/>
                  <a:lumOff val="50000"/>
                </a:schemeClr>
              </a:solidFill>
              <a:latin typeface="Impact" panose="020B0806030902050204" charset="0"/>
            </a:endParaRPr>
          </a:p>
        </p:txBody>
      </p:sp>
      <p:sp>
        <p:nvSpPr>
          <p:cNvPr id="14" name="五边形 13"/>
          <p:cNvSpPr/>
          <p:nvPr/>
        </p:nvSpPr>
        <p:spPr>
          <a:xfrm>
            <a:off x="2842260" y="1859280"/>
            <a:ext cx="7769225" cy="782955"/>
          </a:xfrm>
          <a:prstGeom prst="homePlat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fontAlgn="auto"/>
            <a:r>
              <a:rPr lang="en-US" altLang="zh-CN" sz="2000" b="1" strike="noStrike" noProof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lang="zh-CN" altLang="en-US" sz="3200" b="1" strike="noStrike" noProof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没有</a:t>
            </a:r>
            <a:r>
              <a:rPr lang="zh-CN" altLang="en-US" sz="3200" b="1" strike="noStrike" noProof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反省、反思</a:t>
            </a:r>
            <a:r>
              <a:rPr lang="zh-CN" altLang="en-US" sz="3200" b="1" strike="noStrike" noProof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，就不会有改变和进步</a:t>
            </a:r>
            <a:endParaRPr lang="zh-CN" altLang="en-US" sz="3200" b="1" strike="noStrike" noProof="1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5" name="Round Same Side Corner Rectangle 23"/>
          <p:cNvSpPr/>
          <p:nvPr/>
        </p:nvSpPr>
        <p:spPr>
          <a:xfrm rot="16200000">
            <a:off x="1960880" y="2995930"/>
            <a:ext cx="817245" cy="739775"/>
          </a:xfrm>
          <a:prstGeom prst="round2Same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p>
            <a:pPr algn="ctr" fontAlgn="auto"/>
            <a:r>
              <a:rPr lang="en-US" altLang="zh-CN" sz="3200" strike="noStrike" noProof="1">
                <a:solidFill>
                  <a:schemeClr val="bg1">
                    <a:lumMod val="50000"/>
                    <a:lumOff val="50000"/>
                  </a:schemeClr>
                </a:solidFill>
                <a:latin typeface="Impact" panose="020B0806030902050204" charset="0"/>
              </a:rPr>
              <a:t>2</a:t>
            </a:r>
            <a:endParaRPr lang="en-US" altLang="zh-CN" sz="3200" strike="noStrike" noProof="1">
              <a:solidFill>
                <a:schemeClr val="bg1">
                  <a:lumMod val="50000"/>
                  <a:lumOff val="50000"/>
                </a:schemeClr>
              </a:solidFill>
              <a:latin typeface="Impact" panose="020B0806030902050204" charset="0"/>
            </a:endParaRPr>
          </a:p>
        </p:txBody>
      </p:sp>
      <p:sp>
        <p:nvSpPr>
          <p:cNvPr id="16" name="五边形 15"/>
          <p:cNvSpPr/>
          <p:nvPr/>
        </p:nvSpPr>
        <p:spPr>
          <a:xfrm>
            <a:off x="2842260" y="2959100"/>
            <a:ext cx="7769225" cy="816610"/>
          </a:xfrm>
          <a:prstGeom prst="homePlat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fontAlgn="auto"/>
            <a:r>
              <a:rPr lang="zh-CN" altLang="en-US" sz="3200" b="1" strike="noStrike" noProof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自我反省的表现就是</a:t>
            </a:r>
            <a:r>
              <a:rPr lang="zh-CN" altLang="en-US" sz="3200" b="1" strike="noStrike" noProof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自我批判和包容</a:t>
            </a:r>
            <a:endParaRPr lang="zh-CN" altLang="en-US" sz="3200" b="1" strike="noStrike" noProof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7" name="Round Same Side Corner Rectangle 23"/>
          <p:cNvSpPr/>
          <p:nvPr/>
        </p:nvSpPr>
        <p:spPr>
          <a:xfrm rot="16200000">
            <a:off x="1976120" y="4152900"/>
            <a:ext cx="786130" cy="740410"/>
          </a:xfrm>
          <a:prstGeom prst="round2Same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p>
            <a:pPr algn="ctr" fontAlgn="auto"/>
            <a:r>
              <a:rPr lang="en-US" altLang="zh-CN" sz="3200" strike="noStrike" noProof="1">
                <a:solidFill>
                  <a:schemeClr val="bg1">
                    <a:lumMod val="50000"/>
                    <a:lumOff val="50000"/>
                  </a:schemeClr>
                </a:solidFill>
                <a:latin typeface="Impact" panose="020B0806030902050204" charset="0"/>
              </a:rPr>
              <a:t>3</a:t>
            </a:r>
            <a:endParaRPr lang="en-US" altLang="zh-CN" sz="3200" strike="noStrike" noProof="1">
              <a:solidFill>
                <a:schemeClr val="bg1">
                  <a:lumMod val="50000"/>
                  <a:lumOff val="50000"/>
                </a:schemeClr>
              </a:solidFill>
              <a:latin typeface="Impact" panose="020B0806030902050204" charset="0"/>
            </a:endParaRPr>
          </a:p>
        </p:txBody>
      </p:sp>
      <p:sp>
        <p:nvSpPr>
          <p:cNvPr id="21" name="五边形 20"/>
          <p:cNvSpPr/>
          <p:nvPr/>
        </p:nvSpPr>
        <p:spPr>
          <a:xfrm>
            <a:off x="2842260" y="4130040"/>
            <a:ext cx="7769225" cy="784860"/>
          </a:xfrm>
          <a:prstGeom prst="homePlat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fontAlgn="auto"/>
            <a:r>
              <a:rPr lang="en-US" altLang="zh-CN" sz="2000" b="1" strike="noStrike" noProof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lang="zh-CN" altLang="en-US" sz="3200" b="1" strike="noStrike" noProof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关于工作方面的学习</a:t>
            </a:r>
            <a:endParaRPr lang="zh-CN" altLang="en-US" sz="3200" b="1" strike="noStrike" noProof="1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" name="Round Same Side Corner Rectangle 23"/>
          <p:cNvSpPr/>
          <p:nvPr/>
        </p:nvSpPr>
        <p:spPr>
          <a:xfrm rot="16200000">
            <a:off x="1963420" y="5299710"/>
            <a:ext cx="786130" cy="740410"/>
          </a:xfrm>
          <a:prstGeom prst="round2Same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p>
            <a:pPr algn="ctr" fontAlgn="auto"/>
            <a:r>
              <a:rPr lang="en-US" altLang="zh-CN" sz="3200" strike="noStrike" noProof="1">
                <a:solidFill>
                  <a:schemeClr val="bg1">
                    <a:lumMod val="50000"/>
                    <a:lumOff val="50000"/>
                  </a:schemeClr>
                </a:solidFill>
                <a:latin typeface="Impact" panose="020B0806030902050204" charset="0"/>
              </a:rPr>
              <a:t>4</a:t>
            </a:r>
            <a:endParaRPr lang="en-US" altLang="zh-CN" sz="3200" strike="noStrike" noProof="1">
              <a:solidFill>
                <a:schemeClr val="bg1">
                  <a:lumMod val="50000"/>
                  <a:lumOff val="50000"/>
                </a:schemeClr>
              </a:solidFill>
              <a:latin typeface="Impact" panose="020B0806030902050204" charset="0"/>
            </a:endParaRPr>
          </a:p>
        </p:txBody>
      </p:sp>
      <p:sp>
        <p:nvSpPr>
          <p:cNvPr id="3" name="五边形 2"/>
          <p:cNvSpPr/>
          <p:nvPr/>
        </p:nvSpPr>
        <p:spPr>
          <a:xfrm>
            <a:off x="2829560" y="5276850"/>
            <a:ext cx="7781925" cy="784860"/>
          </a:xfrm>
          <a:prstGeom prst="homePlat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fontAlgn="auto"/>
            <a:r>
              <a:rPr lang="en-US" altLang="zh-CN" sz="2000" b="1" strike="noStrike" noProof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lang="zh-CN" altLang="en-US" sz="3200" b="1" strike="noStrike" noProof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数字化赋能是高质量发展的重要手段</a:t>
            </a:r>
            <a:endParaRPr lang="zh-CN" altLang="en-US" sz="3200" b="1" strike="noStrike" noProof="1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ldLvl="0" animBg="1"/>
      <p:bldP spid="14" grpId="0" bldLvl="0" animBg="1"/>
      <p:bldP spid="15" grpId="0" bldLvl="0" animBg="1"/>
      <p:bldP spid="16" grpId="0" bldLvl="0" animBg="1"/>
      <p:bldP spid="17" grpId="0" bldLvl="0" animBg="1"/>
      <p:bldP spid="21" grpId="0" bldLvl="0" animBg="1"/>
      <p:bldP spid="2" grpId="0" bldLvl="0" animBg="1"/>
      <p:bldP spid="3" grpId="0" bldLvl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1198880" y="1241425"/>
            <a:ext cx="9887585" cy="42748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70000"/>
              </a:lnSpc>
            </a:pPr>
            <a:r>
              <a:rPr lang="en-US" altLang="zh-CN" sz="2800" b="1"/>
              <a:t>      </a:t>
            </a:r>
            <a:r>
              <a:rPr lang="en-US" altLang="zh-CN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sz="32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习近平强调，</a:t>
            </a:r>
            <a:r>
              <a:rPr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互联网、大数据、云计算、人工智能、区块链等技术加速创新，日益融入经济社会发展各领域全过程，数字经济发展速度之快、辐射范围之广、影响程度之深前所未有，正在成为重组全球要素资源、重塑全球经济结构、改变全球竞争格局的关键力量。</a:t>
            </a:r>
            <a:endParaRPr sz="32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1129030" y="1199515"/>
            <a:ext cx="9887585" cy="42748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70000"/>
              </a:lnSpc>
            </a:pPr>
            <a:r>
              <a:rPr lang="en-US" altLang="zh-CN" sz="2800" b="1"/>
              <a:t>      </a:t>
            </a:r>
            <a:r>
              <a:rPr lang="en-US" altLang="zh-CN" sz="32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sz="32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习近平指出，</a:t>
            </a:r>
            <a:r>
              <a:rPr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党中央高度重视发展数字经济，实施网络强国战略和国家大数据战略，推动互联网、大数据、人工智能和实体经济深度融合，推进数字产业化和产业数字化，打造具有国际竞争力的数字产业集群，我国数字经济发展较快、成就显著。</a:t>
            </a:r>
            <a:endParaRPr sz="32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1129030" y="1283335"/>
            <a:ext cx="9887585" cy="42748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70000"/>
              </a:lnSpc>
            </a:pPr>
            <a:r>
              <a:rPr lang="en-US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</a:t>
            </a:r>
            <a:r>
              <a:rPr sz="32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习近平强调，</a:t>
            </a:r>
            <a:r>
              <a:rPr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发展数字经济是把握新一轮科技革命和产业变革新机遇的战略选择。是改造提升传统产业的支点，可以成为构建现代化经济体系的重要引擎。要抓住先机、抢占未来发展制高点。</a:t>
            </a:r>
            <a:endParaRPr sz="32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70000"/>
              </a:lnSpc>
            </a:pPr>
            <a:r>
              <a:rPr lang="en-US" sz="32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    </a:t>
            </a:r>
            <a:r>
              <a:rPr sz="32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习近平强调，</a:t>
            </a:r>
            <a:r>
              <a:rPr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要加快新型基础设施建设</a:t>
            </a:r>
            <a:r>
              <a:rPr lang="zh-CN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。</a:t>
            </a:r>
            <a:endParaRPr lang="zh-CN" sz="32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961390" y="1115695"/>
            <a:ext cx="9887585" cy="52622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60000"/>
              </a:lnSpc>
            </a:pPr>
            <a:r>
              <a:rPr lang="en-US" altLang="zh-CN" sz="2800" b="1"/>
              <a:t>      </a:t>
            </a:r>
            <a:r>
              <a:rPr lang="en-US" altLang="zh-CN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30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习近平指出，</a:t>
            </a:r>
            <a:r>
              <a:rPr sz="3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要推动数字经济和实体经济融合发展，把握数字化、网络化、智能化方向，推动制造业、服务业、农业等产业数字化，利用互联网新技术对传统产业进行全方位、全链条的改造，提高全要素生产率，发挥数字技术对经济发展的放大、叠加、倍增作用。要推动互联网、大数据、人工智能同产业深度融合，加快培育一批“专精特新”企业和制造业单项冠军企业。</a:t>
            </a:r>
            <a:endParaRPr sz="3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" name="TextBox 46"/>
          <p:cNvSpPr txBox="1"/>
          <p:nvPr/>
        </p:nvSpPr>
        <p:spPr>
          <a:xfrm>
            <a:off x="3309620" y="838200"/>
            <a:ext cx="4474845" cy="645160"/>
          </a:xfrm>
          <a:prstGeom prst="rect">
            <a:avLst/>
          </a:prstGeom>
          <a:solidFill>
            <a:schemeClr val="lt1"/>
          </a:solidFill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36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（一）单位的重要性</a:t>
            </a:r>
            <a:endParaRPr lang="zh-CN" altLang="en-US" sz="3600" b="1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Round Same Side Corner Rectangle 23"/>
          <p:cNvSpPr/>
          <p:nvPr/>
        </p:nvSpPr>
        <p:spPr>
          <a:xfrm rot="16200000">
            <a:off x="2848610" y="2166620"/>
            <a:ext cx="800735" cy="739140"/>
          </a:xfrm>
          <a:prstGeom prst="round2Same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p>
            <a:pPr algn="ctr" fontAlgn="auto"/>
            <a:r>
              <a:rPr lang="en-US" altLang="zh-CN" sz="3200" strike="noStrike" noProof="1">
                <a:solidFill>
                  <a:schemeClr val="bg1">
                    <a:lumMod val="50000"/>
                    <a:lumOff val="50000"/>
                  </a:schemeClr>
                </a:solidFill>
                <a:latin typeface="Impact" panose="020B0806030902050204" charset="0"/>
              </a:rPr>
              <a:t>1</a:t>
            </a:r>
            <a:endParaRPr lang="en-US" altLang="zh-CN" sz="3200" strike="noStrike" noProof="1">
              <a:solidFill>
                <a:schemeClr val="bg1">
                  <a:lumMod val="50000"/>
                  <a:lumOff val="50000"/>
                </a:schemeClr>
              </a:solidFill>
              <a:latin typeface="Impact" panose="020B0806030902050204" charset="0"/>
            </a:endParaRPr>
          </a:p>
        </p:txBody>
      </p:sp>
      <p:sp>
        <p:nvSpPr>
          <p:cNvPr id="14" name="五边形 13"/>
          <p:cNvSpPr/>
          <p:nvPr/>
        </p:nvSpPr>
        <p:spPr>
          <a:xfrm>
            <a:off x="3722370" y="2138680"/>
            <a:ext cx="4941570" cy="782955"/>
          </a:xfrm>
          <a:prstGeom prst="homePlat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fontAlgn="auto"/>
            <a:r>
              <a:rPr lang="en-US" altLang="zh-CN" sz="2000" b="1" strike="noStrike" noProof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     </a:t>
            </a:r>
            <a:r>
              <a:rPr lang="zh-CN" altLang="en-US" sz="3200" b="1" strike="noStrike" noProof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发展工业的重要意义</a:t>
            </a:r>
            <a:endParaRPr lang="zh-CN" altLang="en-US" sz="3200" b="1" strike="noStrike" noProof="1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" name="文本框 4"/>
          <p:cNvSpPr txBox="1"/>
          <p:nvPr/>
        </p:nvSpPr>
        <p:spPr>
          <a:xfrm>
            <a:off x="1566545" y="1156335"/>
            <a:ext cx="971550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3200" b="1">
                <a:solidFill>
                  <a:srgbClr val="FF0000"/>
                </a:solidFill>
                <a:latin typeface="思源黑体 CN Normal"/>
                <a:ea typeface="微软雅黑" panose="020B0503020204020204" charset="-122"/>
                <a:cs typeface="+mn-ea"/>
                <a:sym typeface="+mn-lt"/>
              </a:rPr>
              <a:t>（1）国民经济的核心支撑</a:t>
            </a:r>
            <a:endParaRPr lang="en-US" altLang="zh-CN" sz="3200" b="1">
              <a:solidFill>
                <a:srgbClr val="FF0000"/>
              </a:solidFill>
              <a:latin typeface="思源黑体 CN Normal"/>
              <a:ea typeface="微软雅黑" panose="020B0503020204020204" charset="-122"/>
              <a:cs typeface="+mn-ea"/>
              <a:sym typeface="+mn-lt"/>
            </a:endParaRPr>
          </a:p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3200" b="1">
                <a:solidFill>
                  <a:schemeClr val="tx1">
                    <a:lumMod val="95000"/>
                    <a:lumOff val="5000"/>
                  </a:schemeClr>
                </a:solidFill>
                <a:latin typeface="思源黑体 CN Normal"/>
                <a:ea typeface="微软雅黑" panose="020B0503020204020204" charset="-122"/>
                <a:cs typeface="+mn-ea"/>
                <a:sym typeface="+mn-lt"/>
              </a:rPr>
              <a:t>（工业是生产生活资料的重要生产者，也是国家税收的重要创造者）</a:t>
            </a:r>
            <a:endParaRPr lang="en-US" altLang="zh-CN" sz="3200" b="1">
              <a:solidFill>
                <a:schemeClr val="tx1">
                  <a:lumMod val="95000"/>
                  <a:lumOff val="5000"/>
                </a:schemeClr>
              </a:solidFill>
              <a:latin typeface="思源黑体 CN Normal"/>
              <a:ea typeface="微软雅黑" panose="020B0503020204020204" charset="-122"/>
              <a:cs typeface="+mn-ea"/>
              <a:sym typeface="+mn-lt"/>
            </a:endParaRPr>
          </a:p>
        </p:txBody>
      </p:sp>
      <p:sp>
        <p:nvSpPr>
          <p:cNvPr id="25" name="燕尾形 16"/>
          <p:cNvSpPr/>
          <p:nvPr/>
        </p:nvSpPr>
        <p:spPr>
          <a:xfrm>
            <a:off x="812800" y="1620520"/>
            <a:ext cx="525145" cy="811530"/>
          </a:xfrm>
          <a:prstGeom prst="chevron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/>
        </p:txBody>
      </p:sp>
      <p:sp>
        <p:nvSpPr>
          <p:cNvPr id="26" name="文本框 4"/>
          <p:cNvSpPr txBox="1"/>
          <p:nvPr/>
        </p:nvSpPr>
        <p:spPr>
          <a:xfrm>
            <a:off x="1566545" y="3007995"/>
            <a:ext cx="1021905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3200" b="1">
                <a:solidFill>
                  <a:srgbClr val="FF0000"/>
                </a:solidFill>
                <a:latin typeface="思源黑体 CN Normal"/>
                <a:ea typeface="微软雅黑" panose="020B0503020204020204" charset="-122"/>
                <a:cs typeface="+mn-ea"/>
                <a:sym typeface="+mn-lt"/>
              </a:rPr>
              <a:t>（2）现代化的重要标志</a:t>
            </a:r>
            <a:endParaRPr lang="en-US" altLang="zh-CN" sz="3200" b="1">
              <a:solidFill>
                <a:srgbClr val="FF0000"/>
              </a:solidFill>
              <a:latin typeface="思源黑体 CN Normal"/>
              <a:ea typeface="微软雅黑" panose="020B0503020204020204" charset="-122"/>
              <a:cs typeface="+mn-ea"/>
              <a:sym typeface="+mn-lt"/>
            </a:endParaRP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3200" b="1">
                <a:solidFill>
                  <a:schemeClr val="tx1">
                    <a:lumMod val="95000"/>
                    <a:lumOff val="5000"/>
                  </a:schemeClr>
                </a:solidFill>
                <a:latin typeface="思源黑体 CN Normal"/>
                <a:ea typeface="微软雅黑" panose="020B0503020204020204" charset="-122"/>
                <a:cs typeface="+mn-ea"/>
                <a:sym typeface="+mn-lt"/>
              </a:rPr>
              <a:t>（工业化既是社会文明的标志，同时，工业又是推动</a:t>
            </a:r>
            <a:endParaRPr lang="en-US" altLang="zh-CN" sz="3200" b="1">
              <a:solidFill>
                <a:schemeClr val="tx1">
                  <a:lumMod val="95000"/>
                  <a:lumOff val="5000"/>
                </a:schemeClr>
              </a:solidFill>
              <a:latin typeface="思源黑体 CN Normal"/>
              <a:ea typeface="微软雅黑" panose="020B0503020204020204" charset="-122"/>
              <a:cs typeface="+mn-ea"/>
              <a:sym typeface="+mn-lt"/>
            </a:endParaRP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3200" b="1">
                <a:solidFill>
                  <a:schemeClr val="tx1">
                    <a:lumMod val="95000"/>
                    <a:lumOff val="5000"/>
                  </a:schemeClr>
                </a:solidFill>
                <a:latin typeface="思源黑体 CN Normal"/>
                <a:ea typeface="微软雅黑" panose="020B0503020204020204" charset="-122"/>
                <a:cs typeface="+mn-ea"/>
                <a:sym typeface="+mn-lt"/>
              </a:rPr>
              <a:t>社会进步和文明发展的基础）</a:t>
            </a:r>
            <a:endParaRPr lang="en-US" altLang="zh-CN" sz="3200" b="1">
              <a:solidFill>
                <a:schemeClr val="tx1">
                  <a:lumMod val="95000"/>
                  <a:lumOff val="5000"/>
                </a:schemeClr>
              </a:solidFill>
              <a:latin typeface="思源黑体 CN Normal"/>
              <a:ea typeface="微软雅黑" panose="020B0503020204020204" charset="-122"/>
              <a:cs typeface="+mn-ea"/>
              <a:sym typeface="+mn-lt"/>
            </a:endParaRPr>
          </a:p>
        </p:txBody>
      </p:sp>
      <p:sp>
        <p:nvSpPr>
          <p:cNvPr id="28" name="文本框 4"/>
          <p:cNvSpPr txBox="1"/>
          <p:nvPr/>
        </p:nvSpPr>
        <p:spPr>
          <a:xfrm>
            <a:off x="1566545" y="4695825"/>
            <a:ext cx="9939020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3200" b="1">
                <a:solidFill>
                  <a:srgbClr val="FF0000"/>
                </a:solidFill>
                <a:latin typeface="思源黑体 CN Normal"/>
                <a:ea typeface="微软雅黑" panose="020B0503020204020204" charset="-122"/>
                <a:cs typeface="+mn-ea"/>
                <a:sym typeface="+mn-lt"/>
              </a:rPr>
              <a:t>（3）中华民族伟大复兴的重要依托</a:t>
            </a:r>
            <a:endParaRPr lang="en-US" altLang="zh-CN" sz="3200" b="1">
              <a:solidFill>
                <a:srgbClr val="FF0000"/>
              </a:solidFill>
              <a:latin typeface="思源黑体 CN Normal"/>
              <a:ea typeface="微软雅黑" panose="020B0503020204020204" charset="-122"/>
              <a:cs typeface="+mn-ea"/>
              <a:sym typeface="+mn-lt"/>
            </a:endParaRP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3200" b="1">
                <a:solidFill>
                  <a:schemeClr val="tx1">
                    <a:lumMod val="95000"/>
                    <a:lumOff val="5000"/>
                  </a:schemeClr>
                </a:solidFill>
                <a:latin typeface="思源黑体 CN Normal"/>
                <a:ea typeface="微软雅黑" panose="020B0503020204020204" charset="-122"/>
                <a:cs typeface="+mn-ea"/>
                <a:sym typeface="+mn-lt"/>
              </a:rPr>
              <a:t>（国家富强、人民过上更美好生活，都离不开工业的</a:t>
            </a:r>
            <a:endParaRPr lang="en-US" altLang="zh-CN" sz="3200" b="1">
              <a:solidFill>
                <a:schemeClr val="tx1">
                  <a:lumMod val="95000"/>
                  <a:lumOff val="5000"/>
                </a:schemeClr>
              </a:solidFill>
              <a:latin typeface="思源黑体 CN Normal"/>
              <a:ea typeface="微软雅黑" panose="020B0503020204020204" charset="-122"/>
              <a:cs typeface="+mn-ea"/>
              <a:sym typeface="+mn-lt"/>
            </a:endParaRP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3200" b="1">
                <a:solidFill>
                  <a:schemeClr val="tx1">
                    <a:lumMod val="95000"/>
                    <a:lumOff val="5000"/>
                  </a:schemeClr>
                </a:solidFill>
                <a:latin typeface="思源黑体 CN Normal"/>
                <a:ea typeface="微软雅黑" panose="020B0503020204020204" charset="-122"/>
                <a:cs typeface="+mn-ea"/>
                <a:sym typeface="+mn-lt"/>
              </a:rPr>
              <a:t>高质量发展）</a:t>
            </a:r>
            <a:endParaRPr lang="en-US" altLang="zh-CN" sz="3200" b="1">
              <a:solidFill>
                <a:schemeClr val="tx1">
                  <a:lumMod val="95000"/>
                  <a:lumOff val="5000"/>
                </a:schemeClr>
              </a:solidFill>
              <a:latin typeface="思源黑体 CN Normal"/>
              <a:ea typeface="微软雅黑" panose="020B0503020204020204" charset="-122"/>
              <a:cs typeface="+mn-ea"/>
              <a:sym typeface="+mn-lt"/>
            </a:endParaRPr>
          </a:p>
        </p:txBody>
      </p:sp>
      <p:sp>
        <p:nvSpPr>
          <p:cNvPr id="30" name="圆角矩形 2"/>
          <p:cNvSpPr/>
          <p:nvPr/>
        </p:nvSpPr>
        <p:spPr>
          <a:xfrm>
            <a:off x="1783080" y="299720"/>
            <a:ext cx="7564755" cy="663575"/>
          </a:xfrm>
          <a:prstGeom prst="roundRect">
            <a:avLst>
              <a:gd name="adj" fmla="val 16109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/>
        </p:txBody>
      </p:sp>
      <p:sp>
        <p:nvSpPr>
          <p:cNvPr id="32" name="矩形 4"/>
          <p:cNvSpPr/>
          <p:nvPr/>
        </p:nvSpPr>
        <p:spPr>
          <a:xfrm>
            <a:off x="2058035" y="338455"/>
            <a:ext cx="8375650" cy="5835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b="1">
                <a:solidFill>
                  <a:schemeClr val="bg1"/>
                </a:solidFill>
                <a:latin typeface="思源黑体 CN Normal"/>
                <a:ea typeface="微软雅黑" panose="020B0503020204020204" charset="-122"/>
              </a:rPr>
              <a:t>发展工业的重要意义</a:t>
            </a:r>
            <a:endParaRPr lang="en-US" altLang="zh-CN" sz="3200" b="1">
              <a:solidFill>
                <a:schemeClr val="bg1"/>
              </a:solidFill>
              <a:latin typeface="思源黑体 CN Normal"/>
              <a:ea typeface="微软雅黑" panose="020B0503020204020204" charset="-122"/>
            </a:endParaRPr>
          </a:p>
        </p:txBody>
      </p:sp>
      <p:sp>
        <p:nvSpPr>
          <p:cNvPr id="2" name="椭圆 1"/>
          <p:cNvSpPr/>
          <p:nvPr/>
        </p:nvSpPr>
        <p:spPr>
          <a:xfrm>
            <a:off x="868045" y="303530"/>
            <a:ext cx="679450" cy="66294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 sz="3200" b="1"/>
              <a:t>1</a:t>
            </a:r>
            <a:endParaRPr lang="en-US" altLang="zh-CN" sz="3200" b="1"/>
          </a:p>
        </p:txBody>
      </p:sp>
      <p:sp>
        <p:nvSpPr>
          <p:cNvPr id="5" name="燕尾形 16"/>
          <p:cNvSpPr/>
          <p:nvPr/>
        </p:nvSpPr>
        <p:spPr>
          <a:xfrm>
            <a:off x="814070" y="3382010"/>
            <a:ext cx="525145" cy="811530"/>
          </a:xfrm>
          <a:prstGeom prst="chevron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/>
        </p:txBody>
      </p:sp>
      <p:sp>
        <p:nvSpPr>
          <p:cNvPr id="6" name="燕尾形 16"/>
          <p:cNvSpPr/>
          <p:nvPr/>
        </p:nvSpPr>
        <p:spPr>
          <a:xfrm>
            <a:off x="815340" y="5031740"/>
            <a:ext cx="525145" cy="811530"/>
          </a:xfrm>
          <a:prstGeom prst="chevron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/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" name="TextBox 46"/>
          <p:cNvSpPr txBox="1"/>
          <p:nvPr/>
        </p:nvSpPr>
        <p:spPr>
          <a:xfrm>
            <a:off x="3385820" y="867410"/>
            <a:ext cx="4406265" cy="645160"/>
          </a:xfrm>
          <a:prstGeom prst="rect">
            <a:avLst/>
          </a:prstGeom>
          <a:solidFill>
            <a:schemeClr val="lt1"/>
          </a:solidFill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36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（一）单位的重要性</a:t>
            </a:r>
            <a:endParaRPr lang="zh-CN" altLang="en-US" sz="3600" b="1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Round Same Side Corner Rectangle 23"/>
          <p:cNvSpPr/>
          <p:nvPr/>
        </p:nvSpPr>
        <p:spPr>
          <a:xfrm rot="16200000">
            <a:off x="2848610" y="2166620"/>
            <a:ext cx="800735" cy="739140"/>
          </a:xfrm>
          <a:prstGeom prst="round2Same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p>
            <a:pPr algn="ctr" fontAlgn="auto"/>
            <a:r>
              <a:rPr lang="en-US" altLang="zh-CN" sz="3200" strike="noStrike" noProof="1">
                <a:solidFill>
                  <a:schemeClr val="bg1">
                    <a:lumMod val="50000"/>
                    <a:lumOff val="50000"/>
                  </a:schemeClr>
                </a:solidFill>
                <a:latin typeface="Impact" panose="020B0806030902050204" charset="0"/>
              </a:rPr>
              <a:t>1</a:t>
            </a:r>
            <a:endParaRPr lang="en-US" altLang="zh-CN" sz="3200" strike="noStrike" noProof="1">
              <a:solidFill>
                <a:schemeClr val="bg1">
                  <a:lumMod val="50000"/>
                  <a:lumOff val="50000"/>
                </a:schemeClr>
              </a:solidFill>
              <a:latin typeface="Impact" panose="020B0806030902050204" charset="0"/>
            </a:endParaRPr>
          </a:p>
        </p:txBody>
      </p:sp>
      <p:sp>
        <p:nvSpPr>
          <p:cNvPr id="14" name="五边形 13"/>
          <p:cNvSpPr/>
          <p:nvPr/>
        </p:nvSpPr>
        <p:spPr>
          <a:xfrm>
            <a:off x="3722370" y="2138680"/>
            <a:ext cx="4941570" cy="782955"/>
          </a:xfrm>
          <a:prstGeom prst="homePlat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fontAlgn="auto"/>
            <a:r>
              <a:rPr lang="en-US" altLang="zh-CN" sz="2000" b="1" strike="noStrike" noProof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     </a:t>
            </a:r>
            <a:r>
              <a:rPr lang="zh-CN" altLang="en-US" sz="3200" b="1" strike="noStrike" noProof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发展工业的重要意义</a:t>
            </a:r>
            <a:endParaRPr lang="zh-CN" altLang="en-US" sz="3200" b="1" strike="noStrike" noProof="1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5" name="Round Same Side Corner Rectangle 23"/>
          <p:cNvSpPr/>
          <p:nvPr/>
        </p:nvSpPr>
        <p:spPr>
          <a:xfrm rot="16200000">
            <a:off x="2868295" y="3302635"/>
            <a:ext cx="762000" cy="739775"/>
          </a:xfrm>
          <a:prstGeom prst="round2Same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p>
            <a:pPr algn="ctr" fontAlgn="auto"/>
            <a:r>
              <a:rPr lang="en-US" altLang="zh-CN" sz="3200" strike="noStrike" noProof="1">
                <a:solidFill>
                  <a:schemeClr val="bg1">
                    <a:lumMod val="50000"/>
                    <a:lumOff val="50000"/>
                  </a:schemeClr>
                </a:solidFill>
                <a:latin typeface="Impact" panose="020B0806030902050204" charset="0"/>
              </a:rPr>
              <a:t>2</a:t>
            </a:r>
            <a:endParaRPr lang="en-US" altLang="zh-CN" sz="3200" strike="noStrike" noProof="1">
              <a:solidFill>
                <a:schemeClr val="bg1">
                  <a:lumMod val="50000"/>
                  <a:lumOff val="50000"/>
                </a:schemeClr>
              </a:solidFill>
              <a:latin typeface="Impact" panose="020B0806030902050204" charset="0"/>
            </a:endParaRPr>
          </a:p>
        </p:txBody>
      </p:sp>
      <p:sp>
        <p:nvSpPr>
          <p:cNvPr id="16" name="五边形 15"/>
          <p:cNvSpPr/>
          <p:nvPr/>
        </p:nvSpPr>
        <p:spPr>
          <a:xfrm>
            <a:off x="3722370" y="3313430"/>
            <a:ext cx="4940935" cy="741680"/>
          </a:xfrm>
          <a:prstGeom prst="homePlat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fontAlgn="auto"/>
            <a:r>
              <a:rPr lang="en-US" altLang="zh-CN" sz="2000" b="1" strike="noStrike" noProof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     </a:t>
            </a:r>
            <a:r>
              <a:rPr lang="zh-CN" altLang="en-US" sz="3200" b="1" strike="noStrike" noProof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宝鸡工业的重要性</a:t>
            </a:r>
            <a:endParaRPr lang="zh-CN" altLang="en-US" sz="3200" b="1" strike="noStrike" noProof="1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" name="文本框 4"/>
          <p:cNvSpPr txBox="1"/>
          <p:nvPr/>
        </p:nvSpPr>
        <p:spPr>
          <a:xfrm>
            <a:off x="1177290" y="1287463"/>
            <a:ext cx="10622280" cy="1173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3200" b="1">
                <a:solidFill>
                  <a:srgbClr val="FF0000"/>
                </a:solidFill>
                <a:latin typeface="思源黑体 CN Normal"/>
                <a:ea typeface="微软雅黑" panose="020B0503020204020204" charset="-122"/>
                <a:cs typeface="+mn-ea"/>
                <a:sym typeface="+mn-lt"/>
              </a:rPr>
              <a:t>（1）工业是宝鸡发展的基础。</a:t>
            </a:r>
            <a:endParaRPr lang="en-US" altLang="zh-CN" sz="3200" b="1">
              <a:solidFill>
                <a:srgbClr val="FF0000"/>
              </a:solidFill>
              <a:latin typeface="思源黑体 CN Normal"/>
              <a:ea typeface="微软雅黑" panose="020B0503020204020204" charset="-122"/>
              <a:cs typeface="+mn-ea"/>
              <a:sym typeface="+mn-lt"/>
            </a:endParaRPr>
          </a:p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3200" b="1">
                <a:solidFill>
                  <a:schemeClr val="tx1">
                    <a:lumMod val="95000"/>
                    <a:lumOff val="5000"/>
                  </a:schemeClr>
                </a:solidFill>
                <a:latin typeface="思源黑体 CN Normal"/>
                <a:ea typeface="微软雅黑" panose="020B0503020204020204" charset="-122"/>
                <a:cs typeface="+mn-ea"/>
                <a:sym typeface="+mn-lt"/>
              </a:rPr>
              <a:t>宝鸡是一座因工业而兴的城市，优势在工业，发展靠工业。</a:t>
            </a:r>
            <a:endParaRPr lang="en-US" altLang="zh-CN" sz="3200" b="1">
              <a:solidFill>
                <a:schemeClr val="tx1">
                  <a:lumMod val="95000"/>
                  <a:lumOff val="5000"/>
                </a:schemeClr>
              </a:solidFill>
              <a:latin typeface="思源黑体 CN Normal"/>
              <a:ea typeface="微软雅黑" panose="020B0503020204020204" charset="-122"/>
              <a:cs typeface="+mn-ea"/>
              <a:sym typeface="+mn-lt"/>
            </a:endParaRPr>
          </a:p>
        </p:txBody>
      </p:sp>
      <p:sp>
        <p:nvSpPr>
          <p:cNvPr id="25" name="燕尾形 16"/>
          <p:cNvSpPr/>
          <p:nvPr/>
        </p:nvSpPr>
        <p:spPr>
          <a:xfrm>
            <a:off x="602615" y="1530985"/>
            <a:ext cx="483870" cy="692785"/>
          </a:xfrm>
          <a:prstGeom prst="chevron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/>
        </p:txBody>
      </p:sp>
      <p:sp>
        <p:nvSpPr>
          <p:cNvPr id="26" name="文本框 4"/>
          <p:cNvSpPr txBox="1"/>
          <p:nvPr/>
        </p:nvSpPr>
        <p:spPr>
          <a:xfrm>
            <a:off x="1064895" y="2771140"/>
            <a:ext cx="10973435" cy="1091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3200" b="1">
                <a:solidFill>
                  <a:srgbClr val="FF0000"/>
                </a:solidFill>
                <a:latin typeface="思源黑体 CN Normal"/>
                <a:ea typeface="微软雅黑" panose="020B0503020204020204" charset="-122"/>
                <a:cs typeface="+mn-ea"/>
                <a:sym typeface="+mn-lt"/>
              </a:rPr>
              <a:t>（2）宝鸡是中国的西部工业重镇、制造业名城。</a:t>
            </a:r>
            <a:endParaRPr lang="en-US" altLang="zh-CN" sz="3200" b="1">
              <a:solidFill>
                <a:srgbClr val="FF0000"/>
              </a:solidFill>
              <a:latin typeface="思源黑体 CN Normal"/>
              <a:ea typeface="微软雅黑" panose="020B0503020204020204" charset="-122"/>
              <a:cs typeface="+mn-ea"/>
              <a:sym typeface="+mn-lt"/>
            </a:endParaRP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3200" b="1">
                <a:solidFill>
                  <a:schemeClr val="tx1">
                    <a:lumMod val="95000"/>
                    <a:lumOff val="5000"/>
                  </a:schemeClr>
                </a:solidFill>
                <a:latin typeface="思源黑体 CN Normal"/>
                <a:ea typeface="微软雅黑" panose="020B0503020204020204" charset="-122"/>
                <a:cs typeface="+mn-ea"/>
                <a:sym typeface="+mn-lt"/>
              </a:rPr>
              <a:t>李克强总理对宝鸡的期望：</a:t>
            </a:r>
            <a:r>
              <a:rPr lang="en-US" altLang="zh-CN" sz="3300" b="1">
                <a:solidFill>
                  <a:srgbClr val="FF0000"/>
                </a:solidFill>
                <a:latin typeface="思源黑体 CN Normal"/>
                <a:ea typeface="微软雅黑" panose="020B0503020204020204" charset="-122"/>
                <a:cs typeface="+mn-ea"/>
                <a:sym typeface="+mn-lt"/>
              </a:rPr>
              <a:t>宝鸡制造，装备中国，走向世界。</a:t>
            </a:r>
            <a:endParaRPr lang="en-US" altLang="zh-CN" sz="3300" b="1">
              <a:solidFill>
                <a:srgbClr val="FF0000"/>
              </a:solidFill>
              <a:latin typeface="思源黑体 CN Normal"/>
              <a:ea typeface="微软雅黑" panose="020B0503020204020204" charset="-122"/>
              <a:cs typeface="+mn-ea"/>
              <a:sym typeface="+mn-lt"/>
            </a:endParaRPr>
          </a:p>
        </p:txBody>
      </p:sp>
      <p:sp>
        <p:nvSpPr>
          <p:cNvPr id="28" name="文本框 4"/>
          <p:cNvSpPr txBox="1"/>
          <p:nvPr/>
        </p:nvSpPr>
        <p:spPr>
          <a:xfrm>
            <a:off x="1065530" y="4008120"/>
            <a:ext cx="1097280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3200" b="1">
                <a:solidFill>
                  <a:srgbClr val="FF0000"/>
                </a:solidFill>
                <a:latin typeface="思源黑体 CN Normal"/>
                <a:ea typeface="微软雅黑" panose="020B0503020204020204" charset="-122"/>
                <a:cs typeface="+mn-ea"/>
                <a:sym typeface="+mn-lt"/>
              </a:rPr>
              <a:t>（3）加强产业链发展，建设工业强市。</a:t>
            </a:r>
            <a:endParaRPr lang="en-US" altLang="zh-CN" sz="3200" b="1">
              <a:solidFill>
                <a:srgbClr val="FF0000"/>
              </a:solidFill>
              <a:latin typeface="思源黑体 CN Normal"/>
              <a:ea typeface="微软雅黑" panose="020B0503020204020204" charset="-122"/>
              <a:cs typeface="+mn-ea"/>
              <a:sym typeface="+mn-lt"/>
            </a:endParaRPr>
          </a:p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3200" b="1">
                <a:solidFill>
                  <a:schemeClr val="tx1">
                    <a:lumMod val="95000"/>
                    <a:lumOff val="5000"/>
                  </a:schemeClr>
                </a:solidFill>
                <a:latin typeface="思源黑体 CN Normal"/>
                <a:ea typeface="微软雅黑" panose="020B0503020204020204" charset="-122"/>
                <a:cs typeface="+mn-ea"/>
                <a:sym typeface="+mn-lt"/>
              </a:rPr>
              <a:t>全市上下，聚力提升13条重点产业链发展水平，以此推动宝鸡制造业的高质量发展。</a:t>
            </a:r>
            <a:endParaRPr lang="en-US" altLang="zh-CN" sz="3200" b="1">
              <a:solidFill>
                <a:schemeClr val="tx1">
                  <a:lumMod val="95000"/>
                  <a:lumOff val="5000"/>
                </a:schemeClr>
              </a:solidFill>
              <a:latin typeface="思源黑体 CN Normal"/>
              <a:ea typeface="微软雅黑" panose="020B0503020204020204" charset="-122"/>
              <a:cs typeface="+mn-ea"/>
              <a:sym typeface="+mn-lt"/>
            </a:endParaRPr>
          </a:p>
        </p:txBody>
      </p:sp>
      <p:sp>
        <p:nvSpPr>
          <p:cNvPr id="30" name="圆角矩形 2"/>
          <p:cNvSpPr/>
          <p:nvPr/>
        </p:nvSpPr>
        <p:spPr>
          <a:xfrm>
            <a:off x="1643380" y="299720"/>
            <a:ext cx="7915275" cy="663575"/>
          </a:xfrm>
          <a:prstGeom prst="roundRect">
            <a:avLst>
              <a:gd name="adj" fmla="val 16109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/>
        </p:txBody>
      </p:sp>
      <p:sp>
        <p:nvSpPr>
          <p:cNvPr id="32" name="矩形 4"/>
          <p:cNvSpPr/>
          <p:nvPr/>
        </p:nvSpPr>
        <p:spPr>
          <a:xfrm>
            <a:off x="1792605" y="338455"/>
            <a:ext cx="8375650" cy="5835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b="1">
                <a:solidFill>
                  <a:schemeClr val="bg1"/>
                </a:solidFill>
                <a:latin typeface="思源黑体 CN Normal"/>
                <a:ea typeface="微软雅黑" panose="020B0503020204020204" charset="-122"/>
              </a:rPr>
              <a:t>宝鸡工业的重要性</a:t>
            </a:r>
            <a:endParaRPr lang="en-US" altLang="zh-CN" sz="3200" b="1">
              <a:solidFill>
                <a:schemeClr val="bg1"/>
              </a:solidFill>
              <a:latin typeface="思源黑体 CN Normal"/>
              <a:ea typeface="微软雅黑" panose="020B0503020204020204" charset="-122"/>
            </a:endParaRPr>
          </a:p>
        </p:txBody>
      </p:sp>
      <p:sp>
        <p:nvSpPr>
          <p:cNvPr id="2" name="椭圆 1"/>
          <p:cNvSpPr/>
          <p:nvPr/>
        </p:nvSpPr>
        <p:spPr>
          <a:xfrm>
            <a:off x="602615" y="303530"/>
            <a:ext cx="679450" cy="66294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 sz="3200" b="1"/>
              <a:t>2</a:t>
            </a:r>
            <a:endParaRPr lang="en-US" altLang="zh-CN" sz="3200" b="1"/>
          </a:p>
        </p:txBody>
      </p:sp>
      <p:sp>
        <p:nvSpPr>
          <p:cNvPr id="3" name="燕尾形 16"/>
          <p:cNvSpPr/>
          <p:nvPr/>
        </p:nvSpPr>
        <p:spPr>
          <a:xfrm>
            <a:off x="617855" y="3013075"/>
            <a:ext cx="483870" cy="692785"/>
          </a:xfrm>
          <a:prstGeom prst="chevron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/>
        </p:txBody>
      </p:sp>
      <p:sp>
        <p:nvSpPr>
          <p:cNvPr id="4" name="燕尾形 16"/>
          <p:cNvSpPr/>
          <p:nvPr/>
        </p:nvSpPr>
        <p:spPr>
          <a:xfrm>
            <a:off x="619125" y="4481195"/>
            <a:ext cx="483870" cy="692785"/>
          </a:xfrm>
          <a:prstGeom prst="chevron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/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" name="TextBox 46"/>
          <p:cNvSpPr txBox="1"/>
          <p:nvPr/>
        </p:nvSpPr>
        <p:spPr>
          <a:xfrm>
            <a:off x="3470910" y="768985"/>
            <a:ext cx="4446905" cy="645160"/>
          </a:xfrm>
          <a:prstGeom prst="rect">
            <a:avLst/>
          </a:prstGeom>
          <a:solidFill>
            <a:schemeClr val="lt1"/>
          </a:solidFill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36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（一）单位的重要性</a:t>
            </a:r>
            <a:endParaRPr lang="zh-CN" altLang="en-US" sz="3600" b="1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Round Same Side Corner Rectangle 23"/>
          <p:cNvSpPr/>
          <p:nvPr/>
        </p:nvSpPr>
        <p:spPr>
          <a:xfrm rot="16200000">
            <a:off x="2848610" y="2166620"/>
            <a:ext cx="800735" cy="739140"/>
          </a:xfrm>
          <a:prstGeom prst="round2Same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p>
            <a:pPr algn="ctr" fontAlgn="auto"/>
            <a:r>
              <a:rPr lang="en-US" altLang="zh-CN" sz="3200" strike="noStrike" noProof="1">
                <a:solidFill>
                  <a:schemeClr val="bg1">
                    <a:lumMod val="50000"/>
                    <a:lumOff val="50000"/>
                  </a:schemeClr>
                </a:solidFill>
                <a:latin typeface="Impact" panose="020B0806030902050204" charset="0"/>
              </a:rPr>
              <a:t>1</a:t>
            </a:r>
            <a:endParaRPr lang="en-US" altLang="zh-CN" sz="3200" strike="noStrike" noProof="1">
              <a:solidFill>
                <a:schemeClr val="bg1">
                  <a:lumMod val="50000"/>
                  <a:lumOff val="50000"/>
                </a:schemeClr>
              </a:solidFill>
              <a:latin typeface="Impact" panose="020B0806030902050204" charset="0"/>
            </a:endParaRPr>
          </a:p>
        </p:txBody>
      </p:sp>
      <p:sp>
        <p:nvSpPr>
          <p:cNvPr id="14" name="五边形 13"/>
          <p:cNvSpPr/>
          <p:nvPr/>
        </p:nvSpPr>
        <p:spPr>
          <a:xfrm>
            <a:off x="3722370" y="2138680"/>
            <a:ext cx="4941570" cy="782955"/>
          </a:xfrm>
          <a:prstGeom prst="homePlat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fontAlgn="auto"/>
            <a:r>
              <a:rPr lang="en-US" altLang="zh-CN" sz="2000" b="1" strike="noStrike" noProof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     </a:t>
            </a:r>
            <a:r>
              <a:rPr lang="zh-CN" altLang="en-US" sz="3200" b="1" strike="noStrike" noProof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发展工业的重要意义</a:t>
            </a:r>
            <a:endParaRPr lang="zh-CN" altLang="en-US" sz="3200" b="1" strike="noStrike" noProof="1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5" name="Round Same Side Corner Rectangle 23"/>
          <p:cNvSpPr/>
          <p:nvPr/>
        </p:nvSpPr>
        <p:spPr>
          <a:xfrm rot="16200000">
            <a:off x="2868295" y="3302635"/>
            <a:ext cx="762000" cy="739775"/>
          </a:xfrm>
          <a:prstGeom prst="round2Same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p>
            <a:pPr algn="ctr" fontAlgn="auto"/>
            <a:r>
              <a:rPr lang="en-US" altLang="zh-CN" sz="3200" strike="noStrike" noProof="1">
                <a:solidFill>
                  <a:schemeClr val="bg1">
                    <a:lumMod val="50000"/>
                    <a:lumOff val="50000"/>
                  </a:schemeClr>
                </a:solidFill>
                <a:latin typeface="Impact" panose="020B0806030902050204" charset="0"/>
              </a:rPr>
              <a:t>2</a:t>
            </a:r>
            <a:endParaRPr lang="en-US" altLang="zh-CN" sz="3200" strike="noStrike" noProof="1">
              <a:solidFill>
                <a:schemeClr val="bg1">
                  <a:lumMod val="50000"/>
                  <a:lumOff val="50000"/>
                </a:schemeClr>
              </a:solidFill>
              <a:latin typeface="Impact" panose="020B0806030902050204" charset="0"/>
            </a:endParaRPr>
          </a:p>
        </p:txBody>
      </p:sp>
      <p:sp>
        <p:nvSpPr>
          <p:cNvPr id="16" name="五边形 15"/>
          <p:cNvSpPr/>
          <p:nvPr/>
        </p:nvSpPr>
        <p:spPr>
          <a:xfrm>
            <a:off x="3722370" y="3313430"/>
            <a:ext cx="4940935" cy="741680"/>
          </a:xfrm>
          <a:prstGeom prst="homePlat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fontAlgn="auto"/>
            <a:r>
              <a:rPr lang="en-US" altLang="zh-CN" sz="2000" b="1" strike="noStrike" noProof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     </a:t>
            </a:r>
            <a:r>
              <a:rPr lang="zh-CN" altLang="en-US" sz="3200" b="1" strike="noStrike" noProof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宝鸡工业的重要性</a:t>
            </a:r>
            <a:endParaRPr lang="zh-CN" altLang="en-US" sz="3200" b="1" strike="noStrike" noProof="1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7" name="Round Same Side Corner Rectangle 23"/>
          <p:cNvSpPr/>
          <p:nvPr/>
        </p:nvSpPr>
        <p:spPr>
          <a:xfrm rot="16200000">
            <a:off x="2856230" y="4432300"/>
            <a:ext cx="786130" cy="740410"/>
          </a:xfrm>
          <a:prstGeom prst="round2Same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p>
            <a:pPr algn="ctr" fontAlgn="auto"/>
            <a:r>
              <a:rPr lang="en-US" altLang="zh-CN" sz="3200" strike="noStrike" noProof="1">
                <a:solidFill>
                  <a:schemeClr val="bg1">
                    <a:lumMod val="50000"/>
                    <a:lumOff val="50000"/>
                  </a:schemeClr>
                </a:solidFill>
                <a:latin typeface="Impact" panose="020B0806030902050204" charset="0"/>
              </a:rPr>
              <a:t>3</a:t>
            </a:r>
            <a:endParaRPr lang="en-US" altLang="zh-CN" sz="3200" strike="noStrike" noProof="1">
              <a:solidFill>
                <a:schemeClr val="bg1">
                  <a:lumMod val="50000"/>
                  <a:lumOff val="50000"/>
                </a:schemeClr>
              </a:solidFill>
              <a:latin typeface="Impact" panose="020B0806030902050204" charset="0"/>
            </a:endParaRPr>
          </a:p>
        </p:txBody>
      </p:sp>
      <p:sp>
        <p:nvSpPr>
          <p:cNvPr id="21" name="五边形 20"/>
          <p:cNvSpPr/>
          <p:nvPr/>
        </p:nvSpPr>
        <p:spPr>
          <a:xfrm>
            <a:off x="3722370" y="4409440"/>
            <a:ext cx="4942205" cy="784860"/>
          </a:xfrm>
          <a:prstGeom prst="homePlat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fontAlgn="auto"/>
            <a:r>
              <a:rPr lang="en-US" altLang="zh-CN" sz="2000" b="1" strike="noStrike" noProof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     </a:t>
            </a:r>
            <a:r>
              <a:rPr lang="zh-CN" altLang="en-US" sz="3200" b="1" strike="noStrike" noProof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工信局职能</a:t>
            </a:r>
            <a:endParaRPr lang="zh-CN" altLang="en-US" sz="3200" b="1" strike="noStrike" noProof="1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" name="文本框 4"/>
          <p:cNvSpPr txBox="1"/>
          <p:nvPr/>
        </p:nvSpPr>
        <p:spPr>
          <a:xfrm>
            <a:off x="1440815" y="1496378"/>
            <a:ext cx="10360025" cy="1173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3200" b="1">
                <a:solidFill>
                  <a:srgbClr val="FF0000"/>
                </a:solidFill>
                <a:latin typeface="思源黑体 CN Normal"/>
                <a:ea typeface="微软雅黑" panose="020B0503020204020204" charset="-122"/>
                <a:cs typeface="+mn-ea"/>
                <a:sym typeface="+mn-lt"/>
              </a:rPr>
              <a:t>（1）政策引导。</a:t>
            </a:r>
            <a:endParaRPr lang="en-US" altLang="zh-CN" sz="3200" b="1">
              <a:solidFill>
                <a:srgbClr val="FF0000"/>
              </a:solidFill>
              <a:latin typeface="思源黑体 CN Normal"/>
              <a:ea typeface="微软雅黑" panose="020B0503020204020204" charset="-122"/>
              <a:cs typeface="+mn-ea"/>
              <a:sym typeface="+mn-lt"/>
            </a:endParaRPr>
          </a:p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3200" b="1">
                <a:solidFill>
                  <a:schemeClr val="tx1">
                    <a:lumMod val="95000"/>
                    <a:lumOff val="5000"/>
                  </a:schemeClr>
                </a:solidFill>
                <a:latin typeface="思源黑体 CN Normal"/>
                <a:ea typeface="微软雅黑" panose="020B0503020204020204" charset="-122"/>
                <a:cs typeface="+mn-ea"/>
                <a:sym typeface="+mn-lt"/>
              </a:rPr>
              <a:t>落实国家和省上的产业发展政策，规划引领企业健康发展。</a:t>
            </a:r>
            <a:endParaRPr lang="en-US" altLang="zh-CN" sz="3200" b="1">
              <a:solidFill>
                <a:schemeClr val="tx1">
                  <a:lumMod val="95000"/>
                  <a:lumOff val="5000"/>
                </a:schemeClr>
              </a:solidFill>
              <a:latin typeface="思源黑体 CN Normal"/>
              <a:ea typeface="微软雅黑" panose="020B0503020204020204" charset="-122"/>
              <a:cs typeface="+mn-ea"/>
              <a:sym typeface="+mn-lt"/>
            </a:endParaRPr>
          </a:p>
        </p:txBody>
      </p:sp>
      <p:sp>
        <p:nvSpPr>
          <p:cNvPr id="25" name="燕尾形 16"/>
          <p:cNvSpPr/>
          <p:nvPr/>
        </p:nvSpPr>
        <p:spPr>
          <a:xfrm>
            <a:off x="840740" y="1803400"/>
            <a:ext cx="385445" cy="588010"/>
          </a:xfrm>
          <a:prstGeom prst="chevron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/>
        </p:txBody>
      </p:sp>
      <p:sp>
        <p:nvSpPr>
          <p:cNvPr id="26" name="文本框 4"/>
          <p:cNvSpPr txBox="1"/>
          <p:nvPr/>
        </p:nvSpPr>
        <p:spPr>
          <a:xfrm>
            <a:off x="1440815" y="2842260"/>
            <a:ext cx="10360025" cy="1173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3200" b="1">
                <a:solidFill>
                  <a:srgbClr val="FF0000"/>
                </a:solidFill>
                <a:latin typeface="思源黑体 CN Normal"/>
                <a:ea typeface="微软雅黑" panose="020B0503020204020204" charset="-122"/>
                <a:cs typeface="+mn-ea"/>
                <a:sym typeface="+mn-lt"/>
              </a:rPr>
              <a:t>（2）运行分析。</a:t>
            </a:r>
            <a:endParaRPr lang="en-US" altLang="zh-CN" sz="3200" b="1">
              <a:solidFill>
                <a:srgbClr val="FF0000"/>
              </a:solidFill>
              <a:latin typeface="思源黑体 CN Normal"/>
              <a:ea typeface="微软雅黑" panose="020B0503020204020204" charset="-122"/>
              <a:cs typeface="+mn-ea"/>
              <a:sym typeface="+mn-lt"/>
            </a:endParaRPr>
          </a:p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3200" b="1">
                <a:solidFill>
                  <a:schemeClr val="tx1">
                    <a:lumMod val="95000"/>
                    <a:lumOff val="5000"/>
                  </a:schemeClr>
                </a:solidFill>
                <a:latin typeface="思源黑体 CN Normal"/>
                <a:ea typeface="微软雅黑" panose="020B0503020204020204" charset="-122"/>
                <a:cs typeface="+mn-ea"/>
                <a:sym typeface="+mn-lt"/>
              </a:rPr>
              <a:t>发现发展中的问题，及时调整促进发展的政策措施。</a:t>
            </a:r>
            <a:endParaRPr lang="en-US" altLang="zh-CN" sz="3200" b="1">
              <a:solidFill>
                <a:schemeClr val="tx1">
                  <a:lumMod val="95000"/>
                  <a:lumOff val="5000"/>
                </a:schemeClr>
              </a:solidFill>
              <a:latin typeface="思源黑体 CN Normal"/>
              <a:ea typeface="微软雅黑" panose="020B0503020204020204" charset="-122"/>
              <a:cs typeface="+mn-ea"/>
              <a:sym typeface="+mn-lt"/>
            </a:endParaRPr>
          </a:p>
        </p:txBody>
      </p:sp>
      <p:sp>
        <p:nvSpPr>
          <p:cNvPr id="28" name="文本框 4"/>
          <p:cNvSpPr txBox="1"/>
          <p:nvPr/>
        </p:nvSpPr>
        <p:spPr>
          <a:xfrm>
            <a:off x="1440815" y="4278630"/>
            <a:ext cx="10275570" cy="1173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3200" b="1">
                <a:solidFill>
                  <a:srgbClr val="FF0000"/>
                </a:solidFill>
                <a:latin typeface="思源黑体 CN Normal"/>
                <a:ea typeface="微软雅黑" panose="020B0503020204020204" charset="-122"/>
                <a:cs typeface="+mn-ea"/>
                <a:sym typeface="+mn-lt"/>
              </a:rPr>
              <a:t>（3）推动发展。 </a:t>
            </a:r>
            <a:endParaRPr lang="en-US" altLang="zh-CN" sz="3200" b="1">
              <a:solidFill>
                <a:srgbClr val="FF0000"/>
              </a:solidFill>
              <a:latin typeface="思源黑体 CN Normal"/>
              <a:ea typeface="微软雅黑" panose="020B0503020204020204" charset="-122"/>
              <a:cs typeface="+mn-ea"/>
              <a:sym typeface="+mn-lt"/>
            </a:endParaRPr>
          </a:p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3200" b="1">
                <a:solidFill>
                  <a:schemeClr val="tx1">
                    <a:lumMod val="95000"/>
                    <a:lumOff val="5000"/>
                  </a:schemeClr>
                </a:solidFill>
                <a:latin typeface="思源黑体 CN Normal"/>
                <a:ea typeface="微软雅黑" panose="020B0503020204020204" charset="-122"/>
                <a:cs typeface="+mn-ea"/>
                <a:sym typeface="+mn-lt"/>
              </a:rPr>
              <a:t>服务企业，协调解决影响企业发展的实际具体问题。</a:t>
            </a:r>
            <a:endParaRPr lang="en-US" altLang="zh-CN" sz="3200" b="1">
              <a:solidFill>
                <a:schemeClr val="tx1">
                  <a:lumMod val="95000"/>
                  <a:lumOff val="5000"/>
                </a:schemeClr>
              </a:solidFill>
              <a:latin typeface="思源黑体 CN Normal"/>
              <a:ea typeface="微软雅黑" panose="020B0503020204020204" charset="-122"/>
              <a:cs typeface="+mn-ea"/>
              <a:sym typeface="+mn-lt"/>
            </a:endParaRPr>
          </a:p>
        </p:txBody>
      </p:sp>
      <p:sp>
        <p:nvSpPr>
          <p:cNvPr id="30" name="圆角矩形 2"/>
          <p:cNvSpPr/>
          <p:nvPr/>
        </p:nvSpPr>
        <p:spPr>
          <a:xfrm>
            <a:off x="1643380" y="299720"/>
            <a:ext cx="8139430" cy="663575"/>
          </a:xfrm>
          <a:prstGeom prst="roundRect">
            <a:avLst>
              <a:gd name="adj" fmla="val 16109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/>
        </p:txBody>
      </p:sp>
      <p:sp>
        <p:nvSpPr>
          <p:cNvPr id="32" name="矩形 4"/>
          <p:cNvSpPr/>
          <p:nvPr/>
        </p:nvSpPr>
        <p:spPr>
          <a:xfrm>
            <a:off x="1792605" y="324485"/>
            <a:ext cx="8375650" cy="5835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b="1">
                <a:solidFill>
                  <a:schemeClr val="bg1"/>
                </a:solidFill>
                <a:latin typeface="思源黑体 CN Normal"/>
                <a:ea typeface="微软雅黑" panose="020B0503020204020204" charset="-122"/>
              </a:rPr>
              <a:t>工信局职能</a:t>
            </a:r>
            <a:endParaRPr lang="en-US" altLang="zh-CN" sz="3200" b="1">
              <a:solidFill>
                <a:schemeClr val="bg1"/>
              </a:solidFill>
              <a:latin typeface="思源黑体 CN Normal"/>
              <a:ea typeface="微软雅黑" panose="020B0503020204020204" charset="-122"/>
            </a:endParaRPr>
          </a:p>
        </p:txBody>
      </p:sp>
      <p:sp>
        <p:nvSpPr>
          <p:cNvPr id="2" name="椭圆 1"/>
          <p:cNvSpPr/>
          <p:nvPr/>
        </p:nvSpPr>
        <p:spPr>
          <a:xfrm>
            <a:off x="602615" y="303530"/>
            <a:ext cx="679450" cy="66294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 sz="3200" b="1"/>
              <a:t>3</a:t>
            </a:r>
            <a:endParaRPr lang="en-US" altLang="zh-CN" sz="3200" b="1"/>
          </a:p>
        </p:txBody>
      </p:sp>
      <p:sp>
        <p:nvSpPr>
          <p:cNvPr id="3" name="燕尾形 16"/>
          <p:cNvSpPr/>
          <p:nvPr/>
        </p:nvSpPr>
        <p:spPr>
          <a:xfrm>
            <a:off x="842010" y="3159760"/>
            <a:ext cx="385445" cy="588010"/>
          </a:xfrm>
          <a:prstGeom prst="chevron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/>
        </p:txBody>
      </p:sp>
      <p:sp>
        <p:nvSpPr>
          <p:cNvPr id="4" name="燕尾形 16"/>
          <p:cNvSpPr/>
          <p:nvPr/>
        </p:nvSpPr>
        <p:spPr>
          <a:xfrm>
            <a:off x="829310" y="4572000"/>
            <a:ext cx="385445" cy="588010"/>
          </a:xfrm>
          <a:prstGeom prst="chevron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/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" name="TextBox 46"/>
          <p:cNvSpPr txBox="1"/>
          <p:nvPr/>
        </p:nvSpPr>
        <p:spPr>
          <a:xfrm>
            <a:off x="3580130" y="586105"/>
            <a:ext cx="4055110" cy="64516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36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（二）工作的态度</a:t>
            </a:r>
            <a:endParaRPr lang="zh-CN" altLang="en-US" sz="3600" b="1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207135" y="1468755"/>
            <a:ext cx="959929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/>
              <a:t>工作态度是我们处理工作关系的基点，其核心是</a:t>
            </a:r>
            <a:r>
              <a:rPr lang="zh-CN" altLang="en-US" sz="3200" b="1">
                <a:solidFill>
                  <a:srgbClr val="FF0000"/>
                </a:solidFill>
              </a:rPr>
              <a:t>尊重</a:t>
            </a:r>
            <a:r>
              <a:rPr lang="zh-CN" altLang="en-US" sz="3200" b="1"/>
              <a:t>。</a:t>
            </a:r>
            <a:endParaRPr lang="zh-CN" altLang="en-US" sz="3200" b="1"/>
          </a:p>
        </p:txBody>
      </p:sp>
      <p:sp>
        <p:nvSpPr>
          <p:cNvPr id="32" name="矩形 31"/>
          <p:cNvSpPr/>
          <p:nvPr/>
        </p:nvSpPr>
        <p:spPr>
          <a:xfrm>
            <a:off x="871855" y="2368550"/>
            <a:ext cx="10418445" cy="369379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accent1">
                <a:shade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/>
        </p:txBody>
      </p:sp>
      <p:sp>
        <p:nvSpPr>
          <p:cNvPr id="33" name="矩形 32"/>
          <p:cNvSpPr/>
          <p:nvPr/>
        </p:nvSpPr>
        <p:spPr>
          <a:xfrm>
            <a:off x="1332865" y="2715260"/>
            <a:ext cx="9817100" cy="3290570"/>
          </a:xfrm>
          <a:prstGeom prst="rect">
            <a:avLst/>
          </a:prstGeom>
        </p:spPr>
        <p:txBody>
          <a:bodyPr wrap="square">
            <a:spAutoFit/>
          </a:bodyPr>
          <a:p>
            <a:pPr algn="l">
              <a:lnSpc>
                <a:spcPct val="130000"/>
              </a:lnSpc>
            </a:pPr>
            <a:r>
              <a:rPr lang="en-US" altLang="zh-CN" sz="3200" b="1">
                <a:solidFill>
                  <a:schemeClr val="tx1">
                    <a:lumMod val="95000"/>
                    <a:lumOff val="5000"/>
                  </a:schemeClr>
                </a:solidFill>
                <a:latin typeface="思源黑体 CN Normal"/>
                <a:ea typeface="微软雅黑" panose="020B0503020204020204" charset="-122"/>
              </a:rPr>
              <a:t>    </a:t>
            </a:r>
            <a:r>
              <a:rPr lang="en-US" altLang="zh-CN" sz="3200" b="1">
                <a:solidFill>
                  <a:srgbClr val="FF0000"/>
                </a:solidFill>
                <a:latin typeface="思源黑体 CN Normal"/>
                <a:ea typeface="微软雅黑" panose="020B0503020204020204" charset="-122"/>
              </a:rPr>
              <a:t>职业</a:t>
            </a:r>
            <a:r>
              <a:rPr lang="en-US" altLang="zh-CN" sz="3200" b="1">
                <a:solidFill>
                  <a:schemeClr val="tx1">
                    <a:lumMod val="95000"/>
                    <a:lumOff val="5000"/>
                  </a:schemeClr>
                </a:solidFill>
                <a:latin typeface="思源黑体 CN Normal"/>
                <a:ea typeface="微软雅黑" panose="020B0503020204020204" charset="-122"/>
              </a:rPr>
              <a:t>就是我们所从事的社会工作（也就是我们在社会中获取的工作）。</a:t>
            </a:r>
            <a:endParaRPr lang="en-US" altLang="zh-CN" sz="3200" b="1">
              <a:solidFill>
                <a:schemeClr val="tx1">
                  <a:lumMod val="95000"/>
                  <a:lumOff val="5000"/>
                </a:schemeClr>
              </a:solidFill>
              <a:latin typeface="思源黑体 CN Normal"/>
              <a:ea typeface="微软雅黑" panose="020B0503020204020204" charset="-122"/>
            </a:endParaRPr>
          </a:p>
          <a:p>
            <a:pPr algn="l">
              <a:lnSpc>
                <a:spcPct val="130000"/>
              </a:lnSpc>
            </a:pPr>
            <a:r>
              <a:rPr lang="en-US" altLang="zh-CN" sz="3200" b="1">
                <a:solidFill>
                  <a:schemeClr val="tx1">
                    <a:lumMod val="95000"/>
                    <a:lumOff val="5000"/>
                  </a:schemeClr>
                </a:solidFill>
                <a:latin typeface="思源黑体 CN Normal"/>
                <a:ea typeface="微软雅黑" panose="020B0503020204020204" charset="-122"/>
              </a:rPr>
              <a:t>    对于绝大部分人来说，</a:t>
            </a:r>
            <a:r>
              <a:rPr lang="en-US" altLang="zh-CN" sz="3200" b="1">
                <a:solidFill>
                  <a:srgbClr val="FF0000"/>
                </a:solidFill>
                <a:latin typeface="思源黑体 CN Normal"/>
                <a:ea typeface="微软雅黑" panose="020B0503020204020204" charset="-122"/>
              </a:rPr>
              <a:t>职业的本质</a:t>
            </a:r>
            <a:r>
              <a:rPr lang="en-US" altLang="zh-CN" sz="3200" b="1">
                <a:solidFill>
                  <a:schemeClr val="tx1">
                    <a:lumMod val="95000"/>
                    <a:lumOff val="5000"/>
                  </a:schemeClr>
                </a:solidFill>
                <a:latin typeface="思源黑体 CN Normal"/>
                <a:ea typeface="微软雅黑" panose="020B0503020204020204" charset="-122"/>
              </a:rPr>
              <a:t>就是养家顾命的工作。我们只是在这个过程中为社会作出了自己的贡献。</a:t>
            </a:r>
            <a:endParaRPr lang="en-US" altLang="zh-CN" sz="3200" b="1">
              <a:solidFill>
                <a:schemeClr val="tx1">
                  <a:lumMod val="95000"/>
                  <a:lumOff val="5000"/>
                </a:schemeClr>
              </a:solidFill>
              <a:latin typeface="思源黑体 CN Normal"/>
              <a:ea typeface="微软雅黑" panose="020B0503020204020204" charset="-122"/>
            </a:endParaRPr>
          </a:p>
        </p:txBody>
      </p:sp>
      <p:sp>
        <p:nvSpPr>
          <p:cNvPr id="3" name="矩形: 圆角 1"/>
          <p:cNvSpPr/>
          <p:nvPr/>
        </p:nvSpPr>
        <p:spPr>
          <a:xfrm>
            <a:off x="3768090" y="2126615"/>
            <a:ext cx="3685540" cy="523875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/>
        </p:txBody>
      </p:sp>
      <p:sp>
        <p:nvSpPr>
          <p:cNvPr id="35" name="矩形 34"/>
          <p:cNvSpPr/>
          <p:nvPr/>
        </p:nvSpPr>
        <p:spPr>
          <a:xfrm>
            <a:off x="3857625" y="2056765"/>
            <a:ext cx="351472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600" b="1">
                <a:solidFill>
                  <a:schemeClr val="bg1"/>
                </a:solidFill>
                <a:latin typeface="思源黑体 CN Normal"/>
                <a:ea typeface="微软雅黑" panose="020B0503020204020204" charset="-122"/>
              </a:rPr>
              <a:t>1、尊重职业</a:t>
            </a:r>
            <a:endParaRPr lang="en-US" altLang="zh-CN" sz="3600" b="1">
              <a:solidFill>
                <a:schemeClr val="bg1"/>
              </a:solidFill>
              <a:latin typeface="思源黑体 CN Normal"/>
              <a:ea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 prLst="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 prLst="">
                                      <p:cBhvr>
                                        <p:cTn id="1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 prLst="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bldLvl="0" animBg="1" advAuto="0"/>
      <p:bldP spid="33" grpId="1" advAuto="0"/>
      <p:bldP spid="35" grpId="2" advAuto="0"/>
    </p:bldLst>
  </p:timing>
</p:sld>
</file>

<file path=ppt/tags/tag1.xml><?xml version="1.0" encoding="utf-8"?>
<p:tagLst xmlns:p="http://schemas.openxmlformats.org/presentationml/2006/main">
  <p:tag name="KSO_WM_UNIT_PLACING_PICTURE_USER_VIEWPORT" val="{&quot;height&quot;:1888,&quot;width&quot;:16418}"/>
</p:tagLst>
</file>

<file path=ppt/tags/tag2.xml><?xml version="1.0" encoding="utf-8"?>
<p:tagLst xmlns:p="http://schemas.openxmlformats.org/presentationml/2006/main">
  <p:tag name="KSO_WM_UNIT_PLACING_PICTURE_USER_VIEWPORT" val="{&quot;height&quot;:8287,&quot;width&quot;:15571}"/>
</p:tagLst>
</file>

<file path=ppt/tags/tag3.xml><?xml version="1.0" encoding="utf-8"?>
<p:tagLst xmlns:p="http://schemas.openxmlformats.org/presentationml/2006/main">
  <p:tag name="COMMONDATA" val="eyJoZGlkIjoiYmJmMTAyZTUwOGMwNTVmYzVkZDFlOTI1MjQyY2I2ZWM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2437</Words>
  <Application>WPS 演示</Application>
  <PresentationFormat>宽屏</PresentationFormat>
  <Paragraphs>236</Paragraphs>
  <Slides>28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28</vt:i4>
      </vt:variant>
    </vt:vector>
  </HeadingPairs>
  <TitlesOfParts>
    <vt:vector size="39" baseType="lpstr">
      <vt:lpstr>Arial</vt:lpstr>
      <vt:lpstr>宋体</vt:lpstr>
      <vt:lpstr>Wingdings</vt:lpstr>
      <vt:lpstr>微软雅黑</vt:lpstr>
      <vt:lpstr>Impact</vt:lpstr>
      <vt:lpstr>等线</vt:lpstr>
      <vt:lpstr>思源黑体 CN Normal</vt:lpstr>
      <vt:lpstr>黑体</vt:lpstr>
      <vt:lpstr>Calibri</vt:lpstr>
      <vt:lpstr>Arial Unicode MS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天空</cp:lastModifiedBy>
  <cp:revision>151</cp:revision>
  <dcterms:created xsi:type="dcterms:W3CDTF">2021-10-09T01:33:00Z</dcterms:created>
  <dcterms:modified xsi:type="dcterms:W3CDTF">2022-08-16T08:18:07Z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C98DD512F9C04B72BE074200DF86B0B1</vt:lpwstr>
  </property>
  <property fmtid="{D5CDD505-2E9C-101B-9397-08002B2CF9AE}" pid="3" name="KSOProductBuildVer">
    <vt:lpwstr>2052-11.1.0.12302</vt:lpwstr>
  </property>
</Properties>
</file>