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304" r:id="rId3"/>
    <p:sldId id="305" r:id="rId4"/>
    <p:sldId id="260" r:id="rId5"/>
    <p:sldId id="257" r:id="rId6"/>
    <p:sldId id="259" r:id="rId7"/>
    <p:sldId id="258" r:id="rId8"/>
    <p:sldId id="303" r:id="rId9"/>
    <p:sldId id="261"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8" r:id="rId44"/>
    <p:sldId id="297" r:id="rId45"/>
    <p:sldId id="299" r:id="rId46"/>
    <p:sldId id="300" r:id="rId47"/>
    <p:sldId id="306" r:id="rId48"/>
    <p:sldId id="307" r:id="rId49"/>
    <p:sldId id="309" r:id="rId50"/>
    <p:sldId id="310" r:id="rId51"/>
    <p:sldId id="311" r:id="rId52"/>
    <p:sldId id="356" r:id="rId53"/>
    <p:sldId id="357" r:id="rId54"/>
    <p:sldId id="358" r:id="rId55"/>
    <p:sldId id="359" r:id="rId56"/>
    <p:sldId id="360" r:id="rId5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FE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0" Type="http://schemas.openxmlformats.org/officeDocument/2006/relationships/tableStyles" Target="tableStyles.xml"/><Relationship Id="rId6" Type="http://schemas.openxmlformats.org/officeDocument/2006/relationships/slide" Target="slides/slide4.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slide" Target="slide48.xml"/><Relationship Id="rId7" Type="http://schemas.openxmlformats.org/officeDocument/2006/relationships/slide" Target="slide47.xml"/><Relationship Id="rId6" Type="http://schemas.openxmlformats.org/officeDocument/2006/relationships/slide" Target="slide46.xml"/><Relationship Id="rId5" Type="http://schemas.openxmlformats.org/officeDocument/2006/relationships/slide" Target="slide45.xml"/><Relationship Id="rId4" Type="http://schemas.openxmlformats.org/officeDocument/2006/relationships/image" Target="../media/image3.png"/><Relationship Id="rId3" Type="http://schemas.openxmlformats.org/officeDocument/2006/relationships/slide" Target="slide49.xml"/><Relationship Id="rId2" Type="http://schemas.openxmlformats.org/officeDocument/2006/relationships/slide" Target="slide50.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slide" Target="slide54.xml"/><Relationship Id="rId4" Type="http://schemas.openxmlformats.org/officeDocument/2006/relationships/slide" Target="slide53.xml"/><Relationship Id="rId3" Type="http://schemas.openxmlformats.org/officeDocument/2006/relationships/slide" Target="slide52.xml"/><Relationship Id="rId2" Type="http://schemas.openxmlformats.org/officeDocument/2006/relationships/slide" Target="slide51.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xml"/><Relationship Id="rId1"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0.xml"/><Relationship Id="rId1"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0.xml"/><Relationship Id="rId1"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0.xml"/><Relationship Id="rId1"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0.xml"/><Relationship Id="rId1"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0.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1.xml"/><Relationship Id="rId1"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7.xml"/><Relationship Id="rId1"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7.xml"/><Relationship Id="rId1"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7.xml"/><Relationship Id="rId1"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slide" Target="slide18.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01eaa5e42bb9a7c564c392fab3c2192d"/>
          <p:cNvPicPr>
            <a:picLocks noChangeAspect="1"/>
          </p:cNvPicPr>
          <p:nvPr/>
        </p:nvPicPr>
        <p:blipFill>
          <a:blip r:embed="rId1"/>
          <a:stretch>
            <a:fillRect/>
          </a:stretch>
        </p:blipFill>
        <p:spPr>
          <a:xfrm>
            <a:off x="0" y="2540"/>
            <a:ext cx="12192000" cy="6855460"/>
          </a:xfrm>
          <a:prstGeom prst="rect">
            <a:avLst/>
          </a:prstGeom>
        </p:spPr>
      </p:pic>
      <p:sp>
        <p:nvSpPr>
          <p:cNvPr id="5" name="文本框 4"/>
          <p:cNvSpPr txBox="1"/>
          <p:nvPr/>
        </p:nvSpPr>
        <p:spPr>
          <a:xfrm>
            <a:off x="767715" y="1403985"/>
            <a:ext cx="10425430" cy="2306955"/>
          </a:xfrm>
          <a:prstGeom prst="rect">
            <a:avLst/>
          </a:prstGeom>
          <a:noFill/>
        </p:spPr>
        <p:txBody>
          <a:bodyPr wrap="square" rtlCol="0">
            <a:spAutoFit/>
          </a:bodyPr>
          <a:p>
            <a:pPr algn="ctr">
              <a:lnSpc>
                <a:spcPct val="120000"/>
              </a:lnSpc>
            </a:pPr>
            <a:r>
              <a:rPr lang="zh-CN" altLang="en-US" sz="6000" b="1">
                <a:solidFill>
                  <a:srgbClr val="FF0000"/>
                </a:solidFill>
              </a:rPr>
              <a:t>“十四五” 宝鸡制造业</a:t>
            </a:r>
            <a:endParaRPr lang="zh-CN" altLang="en-US" sz="6000" b="1">
              <a:solidFill>
                <a:srgbClr val="FF0000"/>
              </a:solidFill>
            </a:endParaRPr>
          </a:p>
          <a:p>
            <a:pPr algn="ctr">
              <a:lnSpc>
                <a:spcPct val="120000"/>
              </a:lnSpc>
            </a:pPr>
            <a:r>
              <a:rPr lang="zh-CN" altLang="en-US" sz="6000" b="1">
                <a:solidFill>
                  <a:srgbClr val="FF0000"/>
                </a:solidFill>
              </a:rPr>
              <a:t>高质量发展的思考</a:t>
            </a:r>
            <a:endParaRPr lang="zh-CN" altLang="en-US" sz="6000"/>
          </a:p>
        </p:txBody>
      </p:sp>
      <p:sp>
        <p:nvSpPr>
          <p:cNvPr id="6" name="文本框 5"/>
          <p:cNvSpPr txBox="1"/>
          <p:nvPr/>
        </p:nvSpPr>
        <p:spPr>
          <a:xfrm>
            <a:off x="2031365" y="4600575"/>
            <a:ext cx="8097520" cy="706755"/>
          </a:xfrm>
          <a:prstGeom prst="rect">
            <a:avLst/>
          </a:prstGeom>
          <a:solidFill>
            <a:schemeClr val="accent1">
              <a:lumMod val="40000"/>
              <a:lumOff val="60000"/>
            </a:schemeClr>
          </a:solidFill>
        </p:spPr>
        <p:txBody>
          <a:bodyPr wrap="square" rtlCol="0">
            <a:spAutoFit/>
          </a:bodyPr>
          <a:p>
            <a:pPr algn="ctr"/>
            <a:r>
              <a:rPr lang="zh-CN" altLang="en-US" sz="40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宝鸡市工信局三级调研员    张静一</a:t>
            </a:r>
            <a:endParaRPr lang="zh-CN" altLang="en-US" sz="40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2" name="TextBox 46"/>
          <p:cNvSpPr txBox="1"/>
          <p:nvPr/>
        </p:nvSpPr>
        <p:spPr>
          <a:xfrm>
            <a:off x="2723515" y="721360"/>
            <a:ext cx="5123180" cy="521970"/>
          </a:xfrm>
          <a:prstGeom prst="rect">
            <a:avLst/>
          </a:prstGeom>
          <a:noFill/>
          <a:ln w="9525">
            <a:noFill/>
          </a:ln>
        </p:spPr>
        <p:txBody>
          <a:bodyPr wrap="square" anchor="t">
            <a:spAutoFit/>
          </a:bodyPr>
          <a:p>
            <a:r>
              <a:rPr lang="zh-CN" altLang="en-US" sz="2800" b="1" dirty="0">
                <a:solidFill>
                  <a:schemeClr val="bg1"/>
                </a:solidFill>
                <a:latin typeface="微软雅黑" panose="020B0503020204020204" charset="-122"/>
                <a:ea typeface="微软雅黑" panose="020B0503020204020204" charset="-122"/>
              </a:rPr>
              <a:t>（一）“十三五”取得的成绩</a:t>
            </a:r>
            <a:endParaRPr lang="zh-CN" altLang="en-US" sz="2800" b="1" dirty="0">
              <a:solidFill>
                <a:schemeClr val="bg1"/>
              </a:solidFill>
              <a:latin typeface="微软雅黑" panose="020B0503020204020204" charset="-122"/>
              <a:ea typeface="微软雅黑" panose="020B0503020204020204" charset="-122"/>
            </a:endParaRPr>
          </a:p>
        </p:txBody>
      </p:sp>
      <p:sp>
        <p:nvSpPr>
          <p:cNvPr id="42" name="五边形 41">
            <a:hlinkClick r:id="rId2" action="ppaction://hlinksldjump"/>
          </p:cNvPr>
          <p:cNvSpPr/>
          <p:nvPr/>
        </p:nvSpPr>
        <p:spPr>
          <a:xfrm>
            <a:off x="3787775" y="5229860"/>
            <a:ext cx="59315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民营经济取得长足发展</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46" name="Round Same Side Corner Rectangle 23"/>
          <p:cNvSpPr/>
          <p:nvPr/>
        </p:nvSpPr>
        <p:spPr>
          <a:xfrm rot="16200000">
            <a:off x="3040380" y="4454525"/>
            <a:ext cx="608330" cy="67437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5</a:t>
            </a:r>
            <a:endParaRPr lang="zh-CN" altLang="en-US" sz="2800" strike="noStrike" noProof="1">
              <a:solidFill>
                <a:schemeClr val="bg1">
                  <a:lumMod val="50000"/>
                  <a:lumOff val="50000"/>
                </a:schemeClr>
              </a:solidFill>
              <a:latin typeface="Impact" panose="020B0806030902050204" charset="0"/>
            </a:endParaRPr>
          </a:p>
        </p:txBody>
      </p:sp>
      <p:sp>
        <p:nvSpPr>
          <p:cNvPr id="47" name="五边形 46">
            <a:hlinkClick r:id="rId3" action="ppaction://hlinksldjump"/>
          </p:cNvPr>
          <p:cNvSpPr/>
          <p:nvPr/>
        </p:nvSpPr>
        <p:spPr>
          <a:xfrm>
            <a:off x="3745865" y="4522470"/>
            <a:ext cx="5944235"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工业重点项目建设顺利推进</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4" name="Round Same Side Corner Rectangle 23"/>
          <p:cNvSpPr/>
          <p:nvPr/>
        </p:nvSpPr>
        <p:spPr>
          <a:xfrm rot="16200000">
            <a:off x="3041015" y="5180965"/>
            <a:ext cx="608330" cy="67373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6</a:t>
            </a:r>
            <a:endParaRPr lang="zh-CN" altLang="en-US" sz="2800" strike="noStrike" noProof="1">
              <a:solidFill>
                <a:schemeClr val="bg1">
                  <a:lumMod val="50000"/>
                  <a:lumOff val="50000"/>
                </a:schemeClr>
              </a:solidFill>
              <a:latin typeface="Impact" panose="020B0806030902050204" charset="0"/>
            </a:endParaRPr>
          </a:p>
        </p:txBody>
      </p:sp>
      <p:pic>
        <p:nvPicPr>
          <p:cNvPr id="55" name="图片 9"/>
          <p:cNvPicPr>
            <a:picLocks noChangeAspect="1"/>
          </p:cNvPicPr>
          <p:nvPr/>
        </p:nvPicPr>
        <p:blipFill>
          <a:blip r:embed="rId4"/>
          <a:stretch>
            <a:fillRect/>
          </a:stretch>
        </p:blipFill>
        <p:spPr>
          <a:xfrm>
            <a:off x="2907665" y="651510"/>
            <a:ext cx="6974205" cy="787400"/>
          </a:xfrm>
          <a:prstGeom prst="rect">
            <a:avLst/>
          </a:prstGeom>
          <a:noFill/>
          <a:ln w="9525">
            <a:noFill/>
          </a:ln>
        </p:spPr>
      </p:pic>
      <p:sp>
        <p:nvSpPr>
          <p:cNvPr id="56" name="TextBox 46"/>
          <p:cNvSpPr txBox="1"/>
          <p:nvPr/>
        </p:nvSpPr>
        <p:spPr>
          <a:xfrm>
            <a:off x="3906520" y="721360"/>
            <a:ext cx="5123180" cy="521970"/>
          </a:xfrm>
          <a:prstGeom prst="rect">
            <a:avLst/>
          </a:prstGeom>
          <a:noFill/>
          <a:ln w="9525">
            <a:noFill/>
          </a:ln>
        </p:spPr>
        <p:txBody>
          <a:bodyPr wrap="square" anchor="t">
            <a:spAutoFit/>
          </a:bodyPr>
          <a:p>
            <a:r>
              <a:rPr lang="zh-CN" altLang="en-US" sz="2800" b="1" dirty="0">
                <a:solidFill>
                  <a:schemeClr val="bg1"/>
                </a:solidFill>
                <a:latin typeface="微软雅黑" panose="020B0503020204020204" charset="-122"/>
                <a:ea typeface="微软雅黑" panose="020B0503020204020204" charset="-122"/>
              </a:rPr>
              <a:t>（一）十三五”取得的成绩</a:t>
            </a:r>
            <a:endParaRPr lang="zh-CN" altLang="en-US" sz="2800" b="1" dirty="0">
              <a:solidFill>
                <a:schemeClr val="bg1"/>
              </a:solidFill>
              <a:latin typeface="微软雅黑" panose="020B0503020204020204" charset="-122"/>
              <a:ea typeface="微软雅黑" panose="020B0503020204020204" charset="-122"/>
            </a:endParaRPr>
          </a:p>
        </p:txBody>
      </p:sp>
      <p:sp>
        <p:nvSpPr>
          <p:cNvPr id="57" name="五边形 56">
            <a:hlinkClick r:id="rId5" action="ppaction://hlinksldjump"/>
          </p:cNvPr>
          <p:cNvSpPr/>
          <p:nvPr/>
        </p:nvSpPr>
        <p:spPr>
          <a:xfrm>
            <a:off x="3745865" y="1654175"/>
            <a:ext cx="59442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制造业保持适度增长</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8" name="五边形 57">
            <a:hlinkClick r:id="rId6" action="ppaction://hlinksldjump"/>
          </p:cNvPr>
          <p:cNvSpPr/>
          <p:nvPr/>
        </p:nvSpPr>
        <p:spPr>
          <a:xfrm>
            <a:off x="3745865" y="2422525"/>
            <a:ext cx="5944235"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产业转型升级取得成效</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9" name="五边形 58">
            <a:hlinkClick r:id="rId7" action="ppaction://hlinksldjump"/>
          </p:cNvPr>
          <p:cNvSpPr/>
          <p:nvPr/>
        </p:nvSpPr>
        <p:spPr>
          <a:xfrm>
            <a:off x="3745865" y="3152140"/>
            <a:ext cx="59442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创新能力明显提高</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60" name="Round Same Side Corner Rectangle 23"/>
          <p:cNvSpPr/>
          <p:nvPr/>
        </p:nvSpPr>
        <p:spPr>
          <a:xfrm rot="16200000">
            <a:off x="3039745" y="3101340"/>
            <a:ext cx="609600" cy="67373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61" name="Round Same Side Corner Rectangle 23"/>
          <p:cNvSpPr/>
          <p:nvPr/>
        </p:nvSpPr>
        <p:spPr>
          <a:xfrm rot="16200000">
            <a:off x="3039745" y="1620520"/>
            <a:ext cx="609600" cy="67310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en-US" altLang="zh-CN" sz="2800" strike="noStrike" noProof="1">
              <a:solidFill>
                <a:schemeClr val="bg1">
                  <a:lumMod val="50000"/>
                  <a:lumOff val="50000"/>
                </a:schemeClr>
              </a:solidFill>
              <a:latin typeface="Impact" panose="020B0806030902050204" charset="0"/>
            </a:endParaRPr>
          </a:p>
        </p:txBody>
      </p:sp>
      <p:sp>
        <p:nvSpPr>
          <p:cNvPr id="62" name="Round Same Side Corner Rectangle 23"/>
          <p:cNvSpPr/>
          <p:nvPr/>
        </p:nvSpPr>
        <p:spPr>
          <a:xfrm rot="16200000">
            <a:off x="3039745" y="2389505"/>
            <a:ext cx="608330" cy="67246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64" name="Round Same Side Corner Rectangle 23"/>
          <p:cNvSpPr/>
          <p:nvPr/>
        </p:nvSpPr>
        <p:spPr>
          <a:xfrm rot="16200000">
            <a:off x="3046095" y="3794760"/>
            <a:ext cx="609600" cy="66040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4</a:t>
            </a:r>
            <a:endParaRPr lang="zh-CN" altLang="en-US" sz="2800" strike="noStrike" noProof="1">
              <a:solidFill>
                <a:schemeClr val="bg1">
                  <a:lumMod val="50000"/>
                  <a:lumOff val="50000"/>
                </a:schemeClr>
              </a:solidFill>
              <a:latin typeface="Impact" panose="020B0806030902050204" charset="0"/>
            </a:endParaRPr>
          </a:p>
        </p:txBody>
      </p:sp>
      <p:sp>
        <p:nvSpPr>
          <p:cNvPr id="65" name="五边形 64">
            <a:hlinkClick r:id="rId8" action="ppaction://hlinksldjump"/>
          </p:cNvPr>
          <p:cNvSpPr/>
          <p:nvPr/>
        </p:nvSpPr>
        <p:spPr>
          <a:xfrm>
            <a:off x="3758565" y="3837305"/>
            <a:ext cx="59315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产业园区集聚效应显现</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000" fill="hold">
                                          <p:stCondLst>
                                            <p:cond delay="0"/>
                                          </p:stCondLst>
                                        </p:cTn>
                                        <p:tgtEl>
                                          <p:spTgt spid="55"/>
                                        </p:tgtEl>
                                        <p:attrNameLst>
                                          <p:attrName>style.visibility</p:attrName>
                                        </p:attrNameLst>
                                      </p:cBhvr>
                                      <p:to>
                                        <p:strVal val="visible"/>
                                      </p:to>
                                    </p:set>
                                    <p:animEffect transition="in" filter="diamond(in)">
                                      <p:cBhvr>
                                        <p:cTn id="7" dur="1000"/>
                                        <p:tgtEl>
                                          <p:spTgt spid="55"/>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500" fill="hold"/>
                                        <p:tgtEl>
                                          <p:spTgt spid="61"/>
                                        </p:tgtEl>
                                        <p:attrNameLst>
                                          <p:attrName>ppt_x</p:attrName>
                                        </p:attrNameLst>
                                      </p:cBhvr>
                                      <p:tavLst>
                                        <p:tav tm="0">
                                          <p:val>
                                            <p:strVal val="0-#ppt_w/2"/>
                                          </p:val>
                                        </p:tav>
                                        <p:tav tm="100000">
                                          <p:val>
                                            <p:strVal val="#ppt_x"/>
                                          </p:val>
                                        </p:tav>
                                      </p:tavLst>
                                    </p:anim>
                                    <p:anim calcmode="lin" valueType="num">
                                      <p:cBhvr additive="base">
                                        <p:cTn id="12" dur="500" fill="hold"/>
                                        <p:tgtEl>
                                          <p:spTgt spid="61"/>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 calcmode="lin" valueType="num">
                                      <p:cBhvr additive="base">
                                        <p:cTn id="16" dur="500" fill="hold"/>
                                        <p:tgtEl>
                                          <p:spTgt spid="57"/>
                                        </p:tgtEl>
                                        <p:attrNameLst>
                                          <p:attrName>ppt_x</p:attrName>
                                        </p:attrNameLst>
                                      </p:cBhvr>
                                      <p:tavLst>
                                        <p:tav tm="0">
                                          <p:val>
                                            <p:strVal val="0-#ppt_w/2"/>
                                          </p:val>
                                        </p:tav>
                                        <p:tav tm="100000">
                                          <p:val>
                                            <p:strVal val="#ppt_x"/>
                                          </p:val>
                                        </p:tav>
                                      </p:tavLst>
                                    </p:anim>
                                    <p:anim calcmode="lin" valueType="num">
                                      <p:cBhvr additive="base">
                                        <p:cTn id="17" dur="5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2"/>
                                        </p:tgtEl>
                                        <p:attrNameLst>
                                          <p:attrName>style.visibility</p:attrName>
                                        </p:attrNameLst>
                                      </p:cBhvr>
                                      <p:to>
                                        <p:strVal val="visible"/>
                                      </p:to>
                                    </p:set>
                                    <p:anim calcmode="lin" valueType="num">
                                      <p:cBhvr additive="base">
                                        <p:cTn id="22" dur="500" fill="hold"/>
                                        <p:tgtEl>
                                          <p:spTgt spid="62"/>
                                        </p:tgtEl>
                                        <p:attrNameLst>
                                          <p:attrName>ppt_x</p:attrName>
                                        </p:attrNameLst>
                                      </p:cBhvr>
                                      <p:tavLst>
                                        <p:tav tm="0">
                                          <p:val>
                                            <p:strVal val="0-#ppt_w/2"/>
                                          </p:val>
                                        </p:tav>
                                        <p:tav tm="100000">
                                          <p:val>
                                            <p:strVal val="#ppt_x"/>
                                          </p:val>
                                        </p:tav>
                                      </p:tavLst>
                                    </p:anim>
                                    <p:anim calcmode="lin" valueType="num">
                                      <p:cBhvr additive="base">
                                        <p:cTn id="23" dur="500" fill="hold"/>
                                        <p:tgtEl>
                                          <p:spTgt spid="62"/>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additive="base">
                                        <p:cTn id="27" dur="500" fill="hold"/>
                                        <p:tgtEl>
                                          <p:spTgt spid="58"/>
                                        </p:tgtEl>
                                        <p:attrNameLst>
                                          <p:attrName>ppt_x</p:attrName>
                                        </p:attrNameLst>
                                      </p:cBhvr>
                                      <p:tavLst>
                                        <p:tav tm="0">
                                          <p:val>
                                            <p:strVal val="0-#ppt_w/2"/>
                                          </p:val>
                                        </p:tav>
                                        <p:tav tm="100000">
                                          <p:val>
                                            <p:strVal val="#ppt_x"/>
                                          </p:val>
                                        </p:tav>
                                      </p:tavLst>
                                    </p:anim>
                                    <p:anim calcmode="lin" valueType="num">
                                      <p:cBhvr additive="base">
                                        <p:cTn id="28"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additive="base">
                                        <p:cTn id="33" dur="500" fill="hold"/>
                                        <p:tgtEl>
                                          <p:spTgt spid="60"/>
                                        </p:tgtEl>
                                        <p:attrNameLst>
                                          <p:attrName>ppt_x</p:attrName>
                                        </p:attrNameLst>
                                      </p:cBhvr>
                                      <p:tavLst>
                                        <p:tav tm="0">
                                          <p:val>
                                            <p:strVal val="0-#ppt_w/2"/>
                                          </p:val>
                                        </p:tav>
                                        <p:tav tm="100000">
                                          <p:val>
                                            <p:strVal val="#ppt_x"/>
                                          </p:val>
                                        </p:tav>
                                      </p:tavLst>
                                    </p:anim>
                                    <p:anim calcmode="lin" valueType="num">
                                      <p:cBhvr additive="base">
                                        <p:cTn id="34" dur="500" fill="hold"/>
                                        <p:tgtEl>
                                          <p:spTgt spid="60"/>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59"/>
                                        </p:tgtEl>
                                        <p:attrNameLst>
                                          <p:attrName>style.visibility</p:attrName>
                                        </p:attrNameLst>
                                      </p:cBhvr>
                                      <p:to>
                                        <p:strVal val="visible"/>
                                      </p:to>
                                    </p:set>
                                    <p:anim calcmode="lin" valueType="num">
                                      <p:cBhvr additive="base">
                                        <p:cTn id="38" dur="500" fill="hold"/>
                                        <p:tgtEl>
                                          <p:spTgt spid="59"/>
                                        </p:tgtEl>
                                        <p:attrNameLst>
                                          <p:attrName>ppt_x</p:attrName>
                                        </p:attrNameLst>
                                      </p:cBhvr>
                                      <p:tavLst>
                                        <p:tav tm="0">
                                          <p:val>
                                            <p:strVal val="0-#ppt_w/2"/>
                                          </p:val>
                                        </p:tav>
                                        <p:tav tm="100000">
                                          <p:val>
                                            <p:strVal val="#ppt_x"/>
                                          </p:val>
                                        </p:tav>
                                      </p:tavLst>
                                    </p:anim>
                                    <p:anim calcmode="lin" valueType="num">
                                      <p:cBhvr additive="base">
                                        <p:cTn id="39" dur="500" fill="hold"/>
                                        <p:tgtEl>
                                          <p:spTgt spid="5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anim calcmode="lin" valueType="num">
                                      <p:cBhvr additive="base">
                                        <p:cTn id="44" dur="500" fill="hold"/>
                                        <p:tgtEl>
                                          <p:spTgt spid="64"/>
                                        </p:tgtEl>
                                        <p:attrNameLst>
                                          <p:attrName>ppt_x</p:attrName>
                                        </p:attrNameLst>
                                      </p:cBhvr>
                                      <p:tavLst>
                                        <p:tav tm="0">
                                          <p:val>
                                            <p:strVal val="0-#ppt_w/2"/>
                                          </p:val>
                                        </p:tav>
                                        <p:tav tm="100000">
                                          <p:val>
                                            <p:strVal val="#ppt_x"/>
                                          </p:val>
                                        </p:tav>
                                      </p:tavLst>
                                    </p:anim>
                                    <p:anim calcmode="lin" valueType="num">
                                      <p:cBhvr additive="base">
                                        <p:cTn id="45" dur="500" fill="hold"/>
                                        <p:tgtEl>
                                          <p:spTgt spid="64"/>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additive="base">
                                        <p:cTn id="49" dur="500" fill="hold"/>
                                        <p:tgtEl>
                                          <p:spTgt spid="65"/>
                                        </p:tgtEl>
                                        <p:attrNameLst>
                                          <p:attrName>ppt_x</p:attrName>
                                        </p:attrNameLst>
                                      </p:cBhvr>
                                      <p:tavLst>
                                        <p:tav tm="0">
                                          <p:val>
                                            <p:strVal val="0-#ppt_w/2"/>
                                          </p:val>
                                        </p:tav>
                                        <p:tav tm="100000">
                                          <p:val>
                                            <p:strVal val="#ppt_x"/>
                                          </p:val>
                                        </p:tav>
                                      </p:tavLst>
                                    </p:anim>
                                    <p:anim calcmode="lin" valueType="num">
                                      <p:cBhvr additive="base">
                                        <p:cTn id="5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6"/>
                                        </p:tgtEl>
                                        <p:attrNameLst>
                                          <p:attrName>style.visibility</p:attrName>
                                        </p:attrNameLst>
                                      </p:cBhvr>
                                      <p:to>
                                        <p:strVal val="visible"/>
                                      </p:to>
                                    </p:set>
                                    <p:anim calcmode="lin" valueType="num">
                                      <p:cBhvr additive="base">
                                        <p:cTn id="55" dur="500" fill="hold"/>
                                        <p:tgtEl>
                                          <p:spTgt spid="46"/>
                                        </p:tgtEl>
                                        <p:attrNameLst>
                                          <p:attrName>ppt_x</p:attrName>
                                        </p:attrNameLst>
                                      </p:cBhvr>
                                      <p:tavLst>
                                        <p:tav tm="0">
                                          <p:val>
                                            <p:strVal val="0-#ppt_w/2"/>
                                          </p:val>
                                        </p:tav>
                                        <p:tav tm="100000">
                                          <p:val>
                                            <p:strVal val="#ppt_x"/>
                                          </p:val>
                                        </p:tav>
                                      </p:tavLst>
                                    </p:anim>
                                    <p:anim calcmode="lin" valueType="num">
                                      <p:cBhvr additive="base">
                                        <p:cTn id="56" dur="500" fill="hold"/>
                                        <p:tgtEl>
                                          <p:spTgt spid="46"/>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ID="2" presetClass="entr" presetSubtype="8"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 calcmode="lin" valueType="num">
                                      <p:cBhvr additive="base">
                                        <p:cTn id="60" dur="500" fill="hold"/>
                                        <p:tgtEl>
                                          <p:spTgt spid="47"/>
                                        </p:tgtEl>
                                        <p:attrNameLst>
                                          <p:attrName>ppt_x</p:attrName>
                                        </p:attrNameLst>
                                      </p:cBhvr>
                                      <p:tavLst>
                                        <p:tav tm="0">
                                          <p:val>
                                            <p:strVal val="0-#ppt_w/2"/>
                                          </p:val>
                                        </p:tav>
                                        <p:tav tm="100000">
                                          <p:val>
                                            <p:strVal val="#ppt_x"/>
                                          </p:val>
                                        </p:tav>
                                      </p:tavLst>
                                    </p:anim>
                                    <p:anim calcmode="lin" valueType="num">
                                      <p:cBhvr additive="base">
                                        <p:cTn id="61"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54"/>
                                        </p:tgtEl>
                                        <p:attrNameLst>
                                          <p:attrName>style.visibility</p:attrName>
                                        </p:attrNameLst>
                                      </p:cBhvr>
                                      <p:to>
                                        <p:strVal val="visible"/>
                                      </p:to>
                                    </p:set>
                                    <p:anim calcmode="lin" valueType="num">
                                      <p:cBhvr additive="base">
                                        <p:cTn id="66" dur="500" fill="hold"/>
                                        <p:tgtEl>
                                          <p:spTgt spid="54"/>
                                        </p:tgtEl>
                                        <p:attrNameLst>
                                          <p:attrName>ppt_x</p:attrName>
                                        </p:attrNameLst>
                                      </p:cBhvr>
                                      <p:tavLst>
                                        <p:tav tm="0">
                                          <p:val>
                                            <p:strVal val="0-#ppt_w/2"/>
                                          </p:val>
                                        </p:tav>
                                        <p:tav tm="100000">
                                          <p:val>
                                            <p:strVal val="#ppt_x"/>
                                          </p:val>
                                        </p:tav>
                                      </p:tavLst>
                                    </p:anim>
                                    <p:anim calcmode="lin" valueType="num">
                                      <p:cBhvr additive="base">
                                        <p:cTn id="67" dur="500" fill="hold"/>
                                        <p:tgtEl>
                                          <p:spTgt spid="54"/>
                                        </p:tgtEl>
                                        <p:attrNameLst>
                                          <p:attrName>ppt_y</p:attrName>
                                        </p:attrNameLst>
                                      </p:cBhvr>
                                      <p:tavLst>
                                        <p:tav tm="0">
                                          <p:val>
                                            <p:strVal val="#ppt_y"/>
                                          </p:val>
                                        </p:tav>
                                        <p:tav tm="100000">
                                          <p:val>
                                            <p:strVal val="#ppt_y"/>
                                          </p:val>
                                        </p:tav>
                                      </p:tavLst>
                                    </p:anim>
                                  </p:childTnLst>
                                </p:cTn>
                              </p:par>
                            </p:childTnLst>
                          </p:cTn>
                        </p:par>
                        <p:par>
                          <p:cTn id="68" fill="hold">
                            <p:stCondLst>
                              <p:cond delay="500"/>
                            </p:stCondLst>
                            <p:childTnLst>
                              <p:par>
                                <p:cTn id="69" presetID="2" presetClass="entr" presetSubtype="8"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additive="base">
                                        <p:cTn id="71" dur="500" fill="hold"/>
                                        <p:tgtEl>
                                          <p:spTgt spid="42"/>
                                        </p:tgtEl>
                                        <p:attrNameLst>
                                          <p:attrName>ppt_x</p:attrName>
                                        </p:attrNameLst>
                                      </p:cBhvr>
                                      <p:tavLst>
                                        <p:tav tm="0">
                                          <p:val>
                                            <p:strVal val="0-#ppt_w/2"/>
                                          </p:val>
                                        </p:tav>
                                        <p:tav tm="100000">
                                          <p:val>
                                            <p:strVal val="#ppt_x"/>
                                          </p:val>
                                        </p:tav>
                                      </p:tavLst>
                                    </p:anim>
                                    <p:anim calcmode="lin" valueType="num">
                                      <p:cBhvr additive="base">
                                        <p:cTn id="72" dur="5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bldLvl="0" animBg="1"/>
      <p:bldP spid="57" grpId="0" bldLvl="0" animBg="1"/>
      <p:bldP spid="62" grpId="0" bldLvl="0" animBg="1"/>
      <p:bldP spid="58" grpId="0" bldLvl="0" animBg="1"/>
      <p:bldP spid="60" grpId="0" bldLvl="0" animBg="1"/>
      <p:bldP spid="59" grpId="0" bldLvl="0" animBg="1"/>
      <p:bldP spid="64" grpId="0" bldLvl="0" animBg="1"/>
      <p:bldP spid="65" grpId="0" bldLvl="0" animBg="1"/>
      <p:bldP spid="46" grpId="0" bldLvl="0" animBg="1"/>
      <p:bldP spid="47" grpId="0" bldLvl="0" animBg="1"/>
      <p:bldP spid="54" grpId="0" bldLvl="0" animBg="1"/>
      <p:bldP spid="4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32771" name="图片 9"/>
          <p:cNvPicPr>
            <a:picLocks noChangeAspect="1"/>
          </p:cNvPicPr>
          <p:nvPr/>
        </p:nvPicPr>
        <p:blipFill>
          <a:blip r:embed="rId2"/>
          <a:stretch>
            <a:fillRect/>
          </a:stretch>
        </p:blipFill>
        <p:spPr>
          <a:xfrm>
            <a:off x="3097530" y="958215"/>
            <a:ext cx="5603875" cy="787400"/>
          </a:xfrm>
          <a:prstGeom prst="rect">
            <a:avLst/>
          </a:prstGeom>
          <a:noFill/>
          <a:ln w="9525">
            <a:noFill/>
          </a:ln>
        </p:spPr>
      </p:pic>
      <p:sp>
        <p:nvSpPr>
          <p:cNvPr id="12" name="TextBox 46"/>
          <p:cNvSpPr txBox="1"/>
          <p:nvPr/>
        </p:nvSpPr>
        <p:spPr>
          <a:xfrm>
            <a:off x="4096385" y="1028065"/>
            <a:ext cx="3296920" cy="521970"/>
          </a:xfrm>
          <a:prstGeom prst="rect">
            <a:avLst/>
          </a:prstGeom>
          <a:noFill/>
          <a:ln w="9525">
            <a:noFill/>
          </a:ln>
        </p:spPr>
        <p:txBody>
          <a:bodyPr wrap="square" anchor="t">
            <a:spAutoFit/>
          </a:bodyPr>
          <a:p>
            <a:r>
              <a:rPr lang="en-US" altLang="zh-CN" sz="2800" b="1" dirty="0">
                <a:solidFill>
                  <a:schemeClr val="bg1"/>
                </a:solidFill>
                <a:latin typeface="微软雅黑" panose="020B0503020204020204" charset="-122"/>
                <a:ea typeface="微软雅黑" panose="020B0503020204020204" charset="-122"/>
              </a:rPr>
              <a:t>     </a:t>
            </a:r>
            <a:r>
              <a:rPr lang="zh-CN" altLang="en-US" sz="2800" b="1" dirty="0">
                <a:solidFill>
                  <a:schemeClr val="bg1"/>
                </a:solidFill>
                <a:latin typeface="微软雅黑" panose="020B0503020204020204" charset="-122"/>
                <a:ea typeface="微软雅黑" panose="020B0503020204020204" charset="-122"/>
              </a:rPr>
              <a:t>（二）存在问题</a:t>
            </a:r>
            <a:endParaRPr lang="zh-CN" altLang="en-US" sz="2800" b="1" dirty="0">
              <a:solidFill>
                <a:schemeClr val="bg1"/>
              </a:solidFill>
              <a:latin typeface="微软雅黑" panose="020B0503020204020204" charset="-122"/>
              <a:ea typeface="微软雅黑" panose="020B0503020204020204" charset="-122"/>
            </a:endParaRPr>
          </a:p>
        </p:txBody>
      </p:sp>
      <p:sp>
        <p:nvSpPr>
          <p:cNvPr id="3" name="文本框 2"/>
          <p:cNvSpPr txBox="1"/>
          <p:nvPr/>
        </p:nvSpPr>
        <p:spPr>
          <a:xfrm>
            <a:off x="915670" y="2364105"/>
            <a:ext cx="10668000" cy="255206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6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en-US" altLang="zh-CN"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lang="en-US" altLang="zh-CN"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1</a:t>
            </a:r>
            <a:r>
              <a:rPr lang="zh-CN" altLang="en-US"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产业规模较小，创新发展不足</a:t>
            </a:r>
            <a:endPar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60000"/>
              </a:lnSpc>
            </a:pPr>
            <a:r>
              <a:rPr lang="en-US"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未形成千亿以上规模的产业集群。企业存在重生产、轻创新的经营策略，企业技术创新投入不足。</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915670" y="2315845"/>
            <a:ext cx="10668000" cy="373443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6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zh-CN" altLang="en-US"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a:t>
            </a:r>
            <a:r>
              <a:rPr lang="zh-CN" altLang="en-US"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产业层次较低，产业配套不足</a:t>
            </a:r>
            <a:endPar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60000"/>
              </a:lnSpc>
            </a:pPr>
            <a:r>
              <a:rPr lang="en-US"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高新技术、高附加值的“专、精、特、新”产品少，高端产品市场占有率不高。工业领域中传统产业占比较大，产业链延伸的宽度和长度不足，产业链水平有待提升。龙头企业对本地配套企业的带动力不强，配套企业规模小、技术水平不高。</a:t>
            </a:r>
            <a:endParaRPr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792480" y="1700530"/>
            <a:ext cx="10668000" cy="442404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6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zh-CN" altLang="en-US"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3</a:t>
            </a:r>
            <a:r>
              <a:rPr lang="zh-CN" altLang="en-US"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要素聚集较差，引导扶持不足</a:t>
            </a:r>
            <a:endPar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60000"/>
              </a:lnSpc>
            </a:pPr>
            <a:r>
              <a:rPr lang="en-US"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受地域位置等客观因素的影响，宝鸡在人才、资本、技术等方面缺乏资源聚集优势。在产业发展扶持资金的设立、企业的普惠性优惠以及支持等方面与工业强市的地位相比，明显不足。市上产业支持政策的一致性、持续性和前瞻性不强，产业发展的战略谋划不足。</a:t>
            </a:r>
            <a:endParaRPr sz="2800" b="1">
              <a:solidFill>
                <a:schemeClr val="tx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000" fill="hold">
                                          <p:stCondLst>
                                            <p:cond delay="0"/>
                                          </p:stCondLst>
                                        </p:cTn>
                                        <p:tgtEl>
                                          <p:spTgt spid="32771"/>
                                        </p:tgtEl>
                                        <p:attrNameLst>
                                          <p:attrName>style.visibility</p:attrName>
                                        </p:attrNameLst>
                                      </p:cBhvr>
                                      <p:to>
                                        <p:strVal val="visible"/>
                                      </p:to>
                                    </p:set>
                                    <p:animEffect transition="in" filter="diamond(in)">
                                      <p:cBhvr>
                                        <p:cTn id="7" dur="1000"/>
                                        <p:tgtEl>
                                          <p:spTgt spid="32771"/>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1" nodeType="clickEffect">
                                  <p:stCondLst>
                                    <p:cond delay="0"/>
                                  </p:stCondLst>
                                  <p:childTnLst>
                                    <p:animEffect transition="out" filter="wipe(down)">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p:tgtEl>
                                          <p:spTgt spid="2"/>
                                        </p:tgtEl>
                                        <p:attrNameLst>
                                          <p:attrName>ppt_y</p:attrName>
                                        </p:attrNameLst>
                                      </p:cBhvr>
                                      <p:tavLst>
                                        <p:tav tm="0">
                                          <p:val>
                                            <p:strVal val="#ppt_y+#ppt_h*1.125000"/>
                                          </p:val>
                                        </p:tav>
                                        <p:tav tm="100000">
                                          <p:val>
                                            <p:strVal val="#ppt_y"/>
                                          </p:val>
                                        </p:tav>
                                      </p:tavLst>
                                    </p:anim>
                                    <p:animEffect transition="in" filter="wipe(up)">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xit" presetSubtype="4" fill="hold" grpId="1" nodeType="clickEffect">
                                  <p:stCondLst>
                                    <p:cond delay="0"/>
                                  </p:stCondLst>
                                  <p:childTnLst>
                                    <p:animEffect transition="out" filter="wipe(down)">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par>
                          <p:cTn id="28" fill="hold">
                            <p:stCondLst>
                              <p:cond delay="500"/>
                            </p:stCondLst>
                            <p:childTnLst>
                              <p:par>
                                <p:cTn id="29" presetID="12" presetClass="entr" presetSubtype="4" fill="hold" grpId="0"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p:tgtEl>
                                          <p:spTgt spid="4"/>
                                        </p:tgtEl>
                                        <p:attrNameLst>
                                          <p:attrName>ppt_y</p:attrName>
                                        </p:attrNameLst>
                                      </p:cBhvr>
                                      <p:tavLst>
                                        <p:tav tm="0">
                                          <p:val>
                                            <p:strVal val="#ppt_y+#ppt_h*1.125000"/>
                                          </p:val>
                                        </p:tav>
                                        <p:tav tm="100000">
                                          <p:val>
                                            <p:strVal val="#ppt_y"/>
                                          </p:val>
                                        </p:tav>
                                      </p:tavLst>
                                    </p:anim>
                                    <p:animEffect transition="in" filter="wipe(up)">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 grpId="0" bldLvl="0" animBg="1"/>
      <p:bldP spid="2" grpId="1" bldLvl="0" animBg="1"/>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32771" name="图片 9"/>
          <p:cNvPicPr>
            <a:picLocks noChangeAspect="1"/>
          </p:cNvPicPr>
          <p:nvPr/>
        </p:nvPicPr>
        <p:blipFill>
          <a:blip r:embed="rId2"/>
          <a:stretch>
            <a:fillRect/>
          </a:stretch>
        </p:blipFill>
        <p:spPr>
          <a:xfrm>
            <a:off x="3097530" y="958215"/>
            <a:ext cx="5603875" cy="787400"/>
          </a:xfrm>
          <a:prstGeom prst="rect">
            <a:avLst/>
          </a:prstGeom>
          <a:noFill/>
          <a:ln w="9525">
            <a:noFill/>
          </a:ln>
        </p:spPr>
      </p:pic>
      <p:sp>
        <p:nvSpPr>
          <p:cNvPr id="12" name="TextBox 46"/>
          <p:cNvSpPr txBox="1"/>
          <p:nvPr/>
        </p:nvSpPr>
        <p:spPr>
          <a:xfrm>
            <a:off x="4096385" y="1028065"/>
            <a:ext cx="3296920" cy="521970"/>
          </a:xfrm>
          <a:prstGeom prst="rect">
            <a:avLst/>
          </a:prstGeom>
          <a:noFill/>
          <a:ln w="9525">
            <a:noFill/>
          </a:ln>
        </p:spPr>
        <p:txBody>
          <a:bodyPr wrap="square" anchor="t">
            <a:spAutoFit/>
          </a:bodyPr>
          <a:p>
            <a:r>
              <a:rPr lang="en-US" altLang="zh-CN" sz="2800" b="1" dirty="0">
                <a:solidFill>
                  <a:schemeClr val="bg1"/>
                </a:solidFill>
                <a:latin typeface="微软雅黑" panose="020B0503020204020204" charset="-122"/>
                <a:ea typeface="微软雅黑" panose="020B0503020204020204" charset="-122"/>
              </a:rPr>
              <a:t>    </a:t>
            </a:r>
            <a:r>
              <a:rPr lang="zh-CN" altLang="en-US" sz="2800" b="1" dirty="0">
                <a:solidFill>
                  <a:schemeClr val="bg1"/>
                </a:solidFill>
                <a:latin typeface="微软雅黑" panose="020B0503020204020204" charset="-122"/>
                <a:ea typeface="微软雅黑" panose="020B0503020204020204" charset="-122"/>
              </a:rPr>
              <a:t>（三）面临挑战</a:t>
            </a:r>
            <a:endParaRPr lang="zh-CN" altLang="en-US" sz="2800" b="1" dirty="0">
              <a:solidFill>
                <a:schemeClr val="bg1"/>
              </a:solidFill>
              <a:latin typeface="微软雅黑" panose="020B0503020204020204" charset="-122"/>
              <a:ea typeface="微软雅黑" panose="020B0503020204020204" charset="-122"/>
            </a:endParaRPr>
          </a:p>
        </p:txBody>
      </p:sp>
      <p:sp>
        <p:nvSpPr>
          <p:cNvPr id="14" name="五边形 13"/>
          <p:cNvSpPr/>
          <p:nvPr/>
        </p:nvSpPr>
        <p:spPr>
          <a:xfrm>
            <a:off x="3030220" y="2121535"/>
            <a:ext cx="62490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国内外竞争加剧，制造业高质量发展任务艰巨</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3030220" y="3123565"/>
            <a:ext cx="6249035"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宏观经济发展趋缓，制造业高质量发展挑战加剧</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3015615" y="4083685"/>
            <a:ext cx="6249035"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资源要素与环境约束趋紧，制造业高质量发展进程受到制约</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218055" y="4041775"/>
            <a:ext cx="648335" cy="74104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244090" y="2047240"/>
            <a:ext cx="609600" cy="75438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244725" y="3050540"/>
            <a:ext cx="608330" cy="75501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3" name="五边形 2"/>
          <p:cNvSpPr/>
          <p:nvPr/>
        </p:nvSpPr>
        <p:spPr>
          <a:xfrm>
            <a:off x="3025775" y="5148580"/>
            <a:ext cx="624903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科技创新迭代加速，制造业转型升级迫在眉睫</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4" name="Round Same Side Corner Rectangle 23"/>
          <p:cNvSpPr/>
          <p:nvPr/>
        </p:nvSpPr>
        <p:spPr>
          <a:xfrm rot="16200000">
            <a:off x="2242820" y="5059680"/>
            <a:ext cx="609600" cy="75057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4</a:t>
            </a:r>
            <a:endParaRPr lang="zh-CN" altLang="en-US" sz="2800" strike="noStrike" noProof="1">
              <a:solidFill>
                <a:schemeClr val="bg1">
                  <a:lumMod val="50000"/>
                  <a:lumOff val="50000"/>
                </a:schemeClr>
              </a:solidFill>
              <a:latin typeface="Impact" panose="020B080603090205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000" fill="hold">
                                          <p:stCondLst>
                                            <p:cond delay="0"/>
                                          </p:stCondLst>
                                        </p:cTn>
                                        <p:tgtEl>
                                          <p:spTgt spid="32771"/>
                                        </p:tgtEl>
                                        <p:attrNameLst>
                                          <p:attrName>style.visibility</p:attrName>
                                        </p:attrNameLst>
                                      </p:cBhvr>
                                      <p:to>
                                        <p:strVal val="visible"/>
                                      </p:to>
                                    </p:set>
                                    <p:animEffect transition="in" filter="diamond(in)">
                                      <p:cBhvr>
                                        <p:cTn id="7" dur="1000"/>
                                        <p:tgtEl>
                                          <p:spTgt spid="32771"/>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0-#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additive="base">
                                        <p:cTn id="44" dur="500" fill="hold"/>
                                        <p:tgtEl>
                                          <p:spTgt spid="4"/>
                                        </p:tgtEl>
                                        <p:attrNameLst>
                                          <p:attrName>ppt_x</p:attrName>
                                        </p:attrNameLst>
                                      </p:cBhvr>
                                      <p:tavLst>
                                        <p:tav tm="0">
                                          <p:val>
                                            <p:strVal val="0-#ppt_w/2"/>
                                          </p:val>
                                        </p:tav>
                                        <p:tav tm="100000">
                                          <p:val>
                                            <p:strVal val="#ppt_x"/>
                                          </p:val>
                                        </p:tav>
                                      </p:tavLst>
                                    </p:anim>
                                    <p:anim calcmode="lin" valueType="num">
                                      <p:cBhvr additive="base">
                                        <p:cTn id="45" dur="500" fill="hold"/>
                                        <p:tgtEl>
                                          <p:spTgt spid="4"/>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0-#ppt_w/2"/>
                                          </p:val>
                                        </p:tav>
                                        <p:tav tm="100000">
                                          <p:val>
                                            <p:strVal val="#ppt_x"/>
                                          </p:val>
                                        </p:tav>
                                      </p:tavLst>
                                    </p:anim>
                                    <p:anim calcmode="lin" valueType="num">
                                      <p:cBhvr additive="base">
                                        <p:cTn id="5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P spid="14" grpId="0" animBg="1"/>
      <p:bldP spid="40" grpId="0" bldLvl="0" animBg="1"/>
      <p:bldP spid="16" grpId="0" animBg="1"/>
      <p:bldP spid="27" grpId="0" bldLvl="0" animBg="1"/>
      <p:bldP spid="25" grpId="0" animBg="1"/>
      <p:bldP spid="4" grpId="0" bldLvl="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32771" name="图片 9"/>
          <p:cNvPicPr>
            <a:picLocks noChangeAspect="1"/>
          </p:cNvPicPr>
          <p:nvPr/>
        </p:nvPicPr>
        <p:blipFill>
          <a:blip r:embed="rId2"/>
          <a:stretch>
            <a:fillRect/>
          </a:stretch>
        </p:blipFill>
        <p:spPr>
          <a:xfrm>
            <a:off x="3097530" y="958215"/>
            <a:ext cx="5603875" cy="787400"/>
          </a:xfrm>
          <a:prstGeom prst="rect">
            <a:avLst/>
          </a:prstGeom>
          <a:noFill/>
          <a:ln w="9525">
            <a:noFill/>
          </a:ln>
        </p:spPr>
      </p:pic>
      <p:sp>
        <p:nvSpPr>
          <p:cNvPr id="12" name="TextBox 46"/>
          <p:cNvSpPr txBox="1"/>
          <p:nvPr/>
        </p:nvSpPr>
        <p:spPr>
          <a:xfrm>
            <a:off x="4096385" y="1028065"/>
            <a:ext cx="3296920" cy="521970"/>
          </a:xfrm>
          <a:prstGeom prst="rect">
            <a:avLst/>
          </a:prstGeom>
          <a:noFill/>
          <a:ln w="9525">
            <a:noFill/>
          </a:ln>
        </p:spPr>
        <p:txBody>
          <a:bodyPr wrap="square" anchor="t">
            <a:spAutoFit/>
          </a:bodyPr>
          <a:p>
            <a:r>
              <a:rPr lang="en-US" altLang="zh-CN" sz="2800" b="1" dirty="0">
                <a:solidFill>
                  <a:schemeClr val="bg1"/>
                </a:solidFill>
                <a:latin typeface="微软雅黑" panose="020B0503020204020204" charset="-122"/>
                <a:ea typeface="微软雅黑" panose="020B0503020204020204" charset="-122"/>
              </a:rPr>
              <a:t>    </a:t>
            </a:r>
            <a:r>
              <a:rPr lang="zh-CN" altLang="en-US" sz="2800" b="1" dirty="0">
                <a:solidFill>
                  <a:schemeClr val="bg1"/>
                </a:solidFill>
                <a:latin typeface="微软雅黑" panose="020B0503020204020204" charset="-122"/>
                <a:ea typeface="微软雅黑" panose="020B0503020204020204" charset="-122"/>
              </a:rPr>
              <a:t>（四）发展机遇</a:t>
            </a:r>
            <a:endParaRPr lang="zh-CN" altLang="en-US" sz="2800" b="1" dirty="0">
              <a:solidFill>
                <a:schemeClr val="bg1"/>
              </a:solidFill>
              <a:latin typeface="微软雅黑" panose="020B0503020204020204" charset="-122"/>
              <a:ea typeface="微软雅黑" panose="020B0503020204020204" charset="-122"/>
            </a:endParaRPr>
          </a:p>
        </p:txBody>
      </p:sp>
      <p:sp>
        <p:nvSpPr>
          <p:cNvPr id="14" name="五边形 13"/>
          <p:cNvSpPr/>
          <p:nvPr/>
        </p:nvSpPr>
        <p:spPr>
          <a:xfrm>
            <a:off x="2942590" y="2033905"/>
            <a:ext cx="723900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双循环新发展格局及丝绸之路经济带发展战略历史机遇难得</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2942590" y="3035935"/>
            <a:ext cx="723900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持续推动供给侧改革将加速制造业高端化发展</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2927985" y="3996055"/>
            <a:ext cx="7253605"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数字科技革命和产业变革将为制造业发展注入新动能</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121535" y="3945255"/>
            <a:ext cx="648335" cy="75819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148205" y="1951355"/>
            <a:ext cx="609600" cy="77089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149475" y="2953385"/>
            <a:ext cx="608330" cy="77216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3" name="五边形 2"/>
          <p:cNvSpPr/>
          <p:nvPr/>
        </p:nvSpPr>
        <p:spPr>
          <a:xfrm>
            <a:off x="2938145" y="5060950"/>
            <a:ext cx="724344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西部大开发和关中平原城市群建设进一步提升区域合作层次</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4" name="Round Same Side Corner Rectangle 23"/>
          <p:cNvSpPr/>
          <p:nvPr/>
        </p:nvSpPr>
        <p:spPr>
          <a:xfrm rot="16200000">
            <a:off x="2146300" y="4963160"/>
            <a:ext cx="609600" cy="76771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4</a:t>
            </a:r>
            <a:endParaRPr lang="zh-CN" altLang="en-US" sz="2800" strike="noStrike" noProof="1">
              <a:solidFill>
                <a:schemeClr val="bg1">
                  <a:lumMod val="50000"/>
                  <a:lumOff val="50000"/>
                </a:schemeClr>
              </a:solidFill>
              <a:latin typeface="Impact" panose="020B080603090205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000" fill="hold">
                                          <p:stCondLst>
                                            <p:cond delay="0"/>
                                          </p:stCondLst>
                                        </p:cTn>
                                        <p:tgtEl>
                                          <p:spTgt spid="32771"/>
                                        </p:tgtEl>
                                        <p:attrNameLst>
                                          <p:attrName>style.visibility</p:attrName>
                                        </p:attrNameLst>
                                      </p:cBhvr>
                                      <p:to>
                                        <p:strVal val="visible"/>
                                      </p:to>
                                    </p:set>
                                    <p:animEffect transition="in" filter="diamond(in)">
                                      <p:cBhvr>
                                        <p:cTn id="7" dur="1000"/>
                                        <p:tgtEl>
                                          <p:spTgt spid="32771"/>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000" fill="hold">
                                          <p:stCondLst>
                                            <p:cond delay="0"/>
                                          </p:stCondLst>
                                        </p:cTn>
                                        <p:tgtEl>
                                          <p:spTgt spid="38"/>
                                        </p:tgtEl>
                                        <p:attrNameLst>
                                          <p:attrName>style.visibility</p:attrName>
                                        </p:attrNameLst>
                                      </p:cBhvr>
                                      <p:to>
                                        <p:strVal val="visible"/>
                                      </p:to>
                                    </p:set>
                                    <p:animEffect transition="in" filter="box(in)">
                                      <p:cBhvr>
                                        <p:cTn id="11" dur="1000"/>
                                        <p:tgtEl>
                                          <p:spTgt spid="38"/>
                                        </p:tgtEl>
                                      </p:cBhvr>
                                    </p:animEffect>
                                  </p:childTnLst>
                                </p:cTn>
                              </p:par>
                            </p:childTnLst>
                          </p:cTn>
                        </p:par>
                        <p:par>
                          <p:cTn id="12" fill="hold">
                            <p:stCondLst>
                              <p:cond delay="2000"/>
                            </p:stCondLst>
                            <p:childTnLst>
                              <p:par>
                                <p:cTn id="13" presetID="4" presetClass="entr" presetSubtype="16" fill="hold" grpId="0" nodeType="afterEffect">
                                  <p:stCondLst>
                                    <p:cond delay="0"/>
                                  </p:stCondLst>
                                  <p:childTnLst>
                                    <p:set>
                                      <p:cBhvr>
                                        <p:cTn id="14" dur="1000" fill="hold">
                                          <p:stCondLst>
                                            <p:cond delay="0"/>
                                          </p:stCondLst>
                                        </p:cTn>
                                        <p:tgtEl>
                                          <p:spTgt spid="14"/>
                                        </p:tgtEl>
                                        <p:attrNameLst>
                                          <p:attrName>style.visibility</p:attrName>
                                        </p:attrNameLst>
                                      </p:cBhvr>
                                      <p:to>
                                        <p:strVal val="visible"/>
                                      </p:to>
                                    </p:set>
                                    <p:animEffect transition="in" filter="box(in)">
                                      <p:cBhvr>
                                        <p:cTn id="15" dur="10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000" fill="hold">
                                          <p:stCondLst>
                                            <p:cond delay="0"/>
                                          </p:stCondLst>
                                        </p:cTn>
                                        <p:tgtEl>
                                          <p:spTgt spid="40"/>
                                        </p:tgtEl>
                                        <p:attrNameLst>
                                          <p:attrName>style.visibility</p:attrName>
                                        </p:attrNameLst>
                                      </p:cBhvr>
                                      <p:to>
                                        <p:strVal val="visible"/>
                                      </p:to>
                                    </p:set>
                                    <p:animEffect transition="in" filter="box(in)">
                                      <p:cBhvr>
                                        <p:cTn id="20" dur="1000"/>
                                        <p:tgtEl>
                                          <p:spTgt spid="40"/>
                                        </p:tgtEl>
                                      </p:cBhvr>
                                    </p:animEffect>
                                  </p:childTnLst>
                                </p:cTn>
                              </p:par>
                            </p:childTnLst>
                          </p:cTn>
                        </p:par>
                        <p:par>
                          <p:cTn id="21" fill="hold">
                            <p:stCondLst>
                              <p:cond delay="1000"/>
                            </p:stCondLst>
                            <p:childTnLst>
                              <p:par>
                                <p:cTn id="22" presetID="4" presetClass="entr" presetSubtype="16" fill="hold" grpId="0" nodeType="afterEffect">
                                  <p:stCondLst>
                                    <p:cond delay="0"/>
                                  </p:stCondLst>
                                  <p:childTnLst>
                                    <p:set>
                                      <p:cBhvr>
                                        <p:cTn id="23" dur="1000" fill="hold">
                                          <p:stCondLst>
                                            <p:cond delay="0"/>
                                          </p:stCondLst>
                                        </p:cTn>
                                        <p:tgtEl>
                                          <p:spTgt spid="16"/>
                                        </p:tgtEl>
                                        <p:attrNameLst>
                                          <p:attrName>style.visibility</p:attrName>
                                        </p:attrNameLst>
                                      </p:cBhvr>
                                      <p:to>
                                        <p:strVal val="visible"/>
                                      </p:to>
                                    </p:set>
                                    <p:animEffect transition="in" filter="box(in)">
                                      <p:cBhvr>
                                        <p:cTn id="24" dur="10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000" fill="hold">
                                          <p:stCondLst>
                                            <p:cond delay="0"/>
                                          </p:stCondLst>
                                        </p:cTn>
                                        <p:tgtEl>
                                          <p:spTgt spid="27"/>
                                        </p:tgtEl>
                                        <p:attrNameLst>
                                          <p:attrName>style.visibility</p:attrName>
                                        </p:attrNameLst>
                                      </p:cBhvr>
                                      <p:to>
                                        <p:strVal val="visible"/>
                                      </p:to>
                                    </p:set>
                                    <p:animEffect transition="in" filter="box(in)">
                                      <p:cBhvr>
                                        <p:cTn id="29" dur="1000"/>
                                        <p:tgtEl>
                                          <p:spTgt spid="27"/>
                                        </p:tgtEl>
                                      </p:cBhvr>
                                    </p:animEffect>
                                  </p:childTnLst>
                                </p:cTn>
                              </p:par>
                            </p:childTnLst>
                          </p:cTn>
                        </p:par>
                        <p:par>
                          <p:cTn id="30" fill="hold">
                            <p:stCondLst>
                              <p:cond delay="1000"/>
                            </p:stCondLst>
                            <p:childTnLst>
                              <p:par>
                                <p:cTn id="31" presetID="4" presetClass="entr" presetSubtype="16" fill="hold" grpId="0" nodeType="afterEffect">
                                  <p:stCondLst>
                                    <p:cond delay="0"/>
                                  </p:stCondLst>
                                  <p:childTnLst>
                                    <p:set>
                                      <p:cBhvr>
                                        <p:cTn id="32" dur="1000" fill="hold">
                                          <p:stCondLst>
                                            <p:cond delay="0"/>
                                          </p:stCondLst>
                                        </p:cTn>
                                        <p:tgtEl>
                                          <p:spTgt spid="25"/>
                                        </p:tgtEl>
                                        <p:attrNameLst>
                                          <p:attrName>style.visibility</p:attrName>
                                        </p:attrNameLst>
                                      </p:cBhvr>
                                      <p:to>
                                        <p:strVal val="visible"/>
                                      </p:to>
                                    </p:set>
                                    <p:animEffect transition="in" filter="box(in)">
                                      <p:cBhvr>
                                        <p:cTn id="33" dur="10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000" fill="hold">
                                          <p:stCondLst>
                                            <p:cond delay="0"/>
                                          </p:stCondLst>
                                        </p:cTn>
                                        <p:tgtEl>
                                          <p:spTgt spid="4"/>
                                        </p:tgtEl>
                                        <p:attrNameLst>
                                          <p:attrName>style.visibility</p:attrName>
                                        </p:attrNameLst>
                                      </p:cBhvr>
                                      <p:to>
                                        <p:strVal val="visible"/>
                                      </p:to>
                                    </p:set>
                                    <p:animEffect transition="in" filter="box(in)">
                                      <p:cBhvr>
                                        <p:cTn id="38" dur="1000"/>
                                        <p:tgtEl>
                                          <p:spTgt spid="4"/>
                                        </p:tgtEl>
                                      </p:cBhvr>
                                    </p:animEffect>
                                  </p:childTnLst>
                                </p:cTn>
                              </p:par>
                            </p:childTnLst>
                          </p:cTn>
                        </p:par>
                        <p:par>
                          <p:cTn id="39" fill="hold">
                            <p:stCondLst>
                              <p:cond delay="1000"/>
                            </p:stCondLst>
                            <p:childTnLst>
                              <p:par>
                                <p:cTn id="40" presetID="4" presetClass="entr" presetSubtype="16" fill="hold" grpId="0" nodeType="afterEffect">
                                  <p:stCondLst>
                                    <p:cond delay="0"/>
                                  </p:stCondLst>
                                  <p:childTnLst>
                                    <p:set>
                                      <p:cBhvr>
                                        <p:cTn id="41" dur="1000" fill="hold">
                                          <p:stCondLst>
                                            <p:cond delay="0"/>
                                          </p:stCondLst>
                                        </p:cTn>
                                        <p:tgtEl>
                                          <p:spTgt spid="3"/>
                                        </p:tgtEl>
                                        <p:attrNameLst>
                                          <p:attrName>style.visibility</p:attrName>
                                        </p:attrNameLst>
                                      </p:cBhvr>
                                      <p:to>
                                        <p:strVal val="visible"/>
                                      </p:to>
                                    </p:set>
                                    <p:animEffect transition="in" filter="box(in)">
                                      <p:cBhvr>
                                        <p:cTn id="4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P spid="14" grpId="0" animBg="1"/>
      <p:bldP spid="40" grpId="0" bldLvl="0" animBg="1"/>
      <p:bldP spid="16" grpId="0" animBg="1"/>
      <p:bldP spid="27" grpId="0" bldLvl="0" animBg="1"/>
      <p:bldP spid="25" grpId="0" animBg="1"/>
      <p:bldP spid="4" grpId="0" bldLvl="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2648585" y="2255520"/>
            <a:ext cx="6797675" cy="100520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   </a:t>
            </a:r>
            <a:r>
              <a:rPr lang="zh-CN" alt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二、</a:t>
            </a:r>
            <a:r>
              <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发展思路与目标</a:t>
            </a:r>
            <a:endPar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525520" y="1179830"/>
            <a:ext cx="450215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（一）总体思路</a:t>
            </a:r>
            <a:endParaRPr lang="zh-CN" altLang="en-US" sz="3600" b="1"/>
          </a:p>
        </p:txBody>
      </p:sp>
      <p:sp>
        <p:nvSpPr>
          <p:cNvPr id="3" name="文本框 2"/>
          <p:cNvSpPr txBox="1"/>
          <p:nvPr/>
        </p:nvSpPr>
        <p:spPr>
          <a:xfrm>
            <a:off x="1759585" y="2527935"/>
            <a:ext cx="9004935" cy="2084070"/>
          </a:xfrm>
          <a:prstGeom prst="rect">
            <a:avLst/>
          </a:prstGeom>
          <a:noFill/>
        </p:spPr>
        <p:txBody>
          <a:bodyPr wrap="square" rtlCol="0">
            <a:spAutoFit/>
          </a:bodyPr>
          <a:p>
            <a:pPr algn="l">
              <a:lnSpc>
                <a:spcPct val="120000"/>
              </a:lnSpc>
              <a:buClrTx/>
              <a:buSzTx/>
              <a:buNone/>
            </a:pPr>
            <a:r>
              <a:rPr lang="en-US" altLang="zh-CN" sz="3600" b="1" kern="1800">
                <a:solidFill>
                  <a:schemeClr val="accent1"/>
                </a:solidFill>
                <a:effectLst>
                  <a:outerShdw blurRad="38100" dist="25400" dir="5400000" algn="ctr" rotWithShape="0">
                    <a:srgbClr val="6E747A">
                      <a:alpha val="43000"/>
                    </a:srgbClr>
                  </a:outerShdw>
                </a:effectLst>
                <a:uFillTx/>
              </a:rPr>
              <a:t>        </a:t>
            </a:r>
            <a:r>
              <a:rPr lang="zh-CN" altLang="en-US" sz="3600" b="1" kern="1800">
                <a:solidFill>
                  <a:schemeClr val="accent1"/>
                </a:solidFill>
                <a:effectLst>
                  <a:outerShdw blurRad="38100" dist="25400" dir="5400000" algn="ctr" rotWithShape="0">
                    <a:srgbClr val="6E747A">
                      <a:alpha val="43000"/>
                    </a:srgbClr>
                  </a:outerShdw>
                </a:effectLst>
                <a:uFillTx/>
              </a:rPr>
              <a:t>坚持“</a:t>
            </a:r>
            <a:r>
              <a:rPr lang="zh-CN" altLang="en-US" sz="3600" b="1" kern="1800">
                <a:solidFill>
                  <a:srgbClr val="FF0000"/>
                </a:solidFill>
                <a:effectLst>
                  <a:outerShdw blurRad="38100" dist="25400" dir="5400000" algn="ctr" rotWithShape="0">
                    <a:srgbClr val="6E747A">
                      <a:alpha val="43000"/>
                    </a:srgbClr>
                  </a:outerShdw>
                </a:effectLst>
                <a:uFillTx/>
              </a:rPr>
              <a:t>创新驱动、链式推进、集群发展、龙头带动、园区承载</a:t>
            </a:r>
            <a:r>
              <a:rPr lang="zh-CN" altLang="en-US" sz="3600" b="1" kern="1800">
                <a:solidFill>
                  <a:schemeClr val="accent1"/>
                </a:solidFill>
                <a:effectLst>
                  <a:outerShdw blurRad="38100" dist="25400" dir="5400000" algn="ctr" rotWithShape="0">
                    <a:srgbClr val="6E747A">
                      <a:alpha val="43000"/>
                    </a:srgbClr>
                  </a:outerShdw>
                </a:effectLst>
                <a:uFillTx/>
              </a:rPr>
              <a:t>”的总体思路，推动制造业实现量的合理增长和质的稳步提升。</a:t>
            </a:r>
            <a:endParaRPr lang="zh-CN" altLang="en-US" sz="3600" b="1" kern="1800">
              <a:solidFill>
                <a:schemeClr val="accent1"/>
              </a:solidFill>
              <a:effectLst>
                <a:outerShdw blurRad="38100" dist="25400" dir="5400000" algn="ctr" rotWithShape="0">
                  <a:srgbClr val="6E747A">
                    <a:alpha val="43000"/>
                  </a:srgbClr>
                </a:outerShdw>
              </a:effectLst>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000" fill="hold">
                                          <p:stCondLst>
                                            <p:cond delay="0"/>
                                          </p:stCondLst>
                                        </p:cTn>
                                        <p:tgtEl>
                                          <p:spTgt spid="3"/>
                                        </p:tgtEl>
                                        <p:attrNameLst>
                                          <p:attrName>style.visibility</p:attrName>
                                        </p:attrNameLst>
                                      </p:cBhvr>
                                      <p:to>
                                        <p:strVal val="visible"/>
                                      </p:to>
                                    </p:set>
                                    <p:animEffect transition="in" filter="wedge">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715385" y="1179830"/>
            <a:ext cx="450215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（二）基本原则</a:t>
            </a:r>
            <a:endParaRPr lang="zh-CN" altLang="en-US" sz="3600" b="1"/>
          </a:p>
        </p:txBody>
      </p:sp>
      <p:sp>
        <p:nvSpPr>
          <p:cNvPr id="4" name="菱形 3"/>
          <p:cNvSpPr/>
          <p:nvPr/>
        </p:nvSpPr>
        <p:spPr>
          <a:xfrm>
            <a:off x="1517015" y="2249170"/>
            <a:ext cx="554990" cy="531495"/>
          </a:xfrm>
          <a:prstGeom prst="diamond">
            <a:avLst/>
          </a:prstGeom>
          <a:solidFill>
            <a:schemeClr val="accent5">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a:off x="2381250" y="2248535"/>
            <a:ext cx="8308340" cy="53213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rPr>
              <a:t>坚持市场导向与政府服务引导相协调的发展原则。</a:t>
            </a:r>
            <a:endParaRPr lang="zh-CN" altLang="en-US" sz="2800" b="1">
              <a:solidFill>
                <a:schemeClr val="tx1"/>
              </a:solidFill>
            </a:endParaRPr>
          </a:p>
        </p:txBody>
      </p:sp>
      <p:sp>
        <p:nvSpPr>
          <p:cNvPr id="10" name="菱形 9"/>
          <p:cNvSpPr/>
          <p:nvPr/>
        </p:nvSpPr>
        <p:spPr>
          <a:xfrm>
            <a:off x="1527175" y="3106420"/>
            <a:ext cx="554990" cy="531495"/>
          </a:xfrm>
          <a:prstGeom prst="diamond">
            <a:avLst/>
          </a:prstGeom>
          <a:gradFill>
            <a:gsLst>
              <a:gs pos="100000">
                <a:srgbClr val="FE4444"/>
              </a:gs>
              <a:gs pos="100000">
                <a:srgbClr val="832B2B"/>
              </a:gs>
            </a:gsLst>
            <a:lin ang="5400000" scaled="0"/>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a:off x="2391410" y="3105785"/>
            <a:ext cx="8308340" cy="53213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rPr>
              <a:t>坚持企业自主创新与开放合作并重的创新发展原则。</a:t>
            </a:r>
            <a:endParaRPr lang="zh-CN" altLang="en-US" sz="2800" b="1">
              <a:solidFill>
                <a:schemeClr val="tx1"/>
              </a:solidFill>
            </a:endParaRPr>
          </a:p>
        </p:txBody>
      </p:sp>
      <p:sp>
        <p:nvSpPr>
          <p:cNvPr id="12" name="菱形 11"/>
          <p:cNvSpPr/>
          <p:nvPr/>
        </p:nvSpPr>
        <p:spPr>
          <a:xfrm>
            <a:off x="1508125" y="3963670"/>
            <a:ext cx="554990" cy="531495"/>
          </a:xfrm>
          <a:prstGeom prst="diamond">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2372360" y="3963035"/>
            <a:ext cx="8308340" cy="5321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bg1"/>
                </a:solidFill>
              </a:rPr>
              <a:t>坚持龙头带动与集群化推进并重的协同发展原则。</a:t>
            </a:r>
            <a:endParaRPr lang="zh-CN" altLang="en-US" sz="2800" b="1">
              <a:solidFill>
                <a:schemeClr val="bg1"/>
              </a:solidFill>
            </a:endParaRPr>
          </a:p>
        </p:txBody>
      </p:sp>
      <p:sp>
        <p:nvSpPr>
          <p:cNvPr id="14" name="菱形 13"/>
          <p:cNvSpPr/>
          <p:nvPr/>
        </p:nvSpPr>
        <p:spPr>
          <a:xfrm>
            <a:off x="1503680" y="4806315"/>
            <a:ext cx="554990" cy="531495"/>
          </a:xfrm>
          <a:prstGeom prst="diamond">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圆角矩形 14"/>
          <p:cNvSpPr/>
          <p:nvPr/>
        </p:nvSpPr>
        <p:spPr>
          <a:xfrm>
            <a:off x="2367915" y="4805680"/>
            <a:ext cx="8308340" cy="5321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bg1"/>
                </a:solidFill>
              </a:rPr>
              <a:t>坚持区域特色与产品特优并行的特色发展原则。</a:t>
            </a:r>
            <a:endParaRPr lang="zh-CN" altLang="en-US" sz="28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0-#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0-#ppt_w/2"/>
                                          </p:val>
                                        </p:tav>
                                        <p:tav tm="100000">
                                          <p:val>
                                            <p:strVal val="#ppt_x"/>
                                          </p:val>
                                        </p:tav>
                                      </p:tavLst>
                                    </p:anim>
                                    <p:anim calcmode="lin" valueType="num">
                                      <p:cBhvr additive="base">
                                        <p:cTn id="23" dur="500" fill="hold"/>
                                        <p:tgtEl>
                                          <p:spTgt spid="1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0-#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0-#ppt_w/2"/>
                                          </p:val>
                                        </p:tav>
                                        <p:tav tm="100000">
                                          <p:val>
                                            <p:strVal val="#ppt_x"/>
                                          </p:val>
                                        </p:tav>
                                      </p:tavLst>
                                    </p:anim>
                                    <p:anim calcmode="lin" valueType="num">
                                      <p:cBhvr additive="base">
                                        <p:cTn id="34" dur="500" fill="hold"/>
                                        <p:tgtEl>
                                          <p:spTgt spid="12"/>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0-#ppt_w/2"/>
                                          </p:val>
                                        </p:tav>
                                        <p:tav tm="100000">
                                          <p:val>
                                            <p:strVal val="#ppt_x"/>
                                          </p:val>
                                        </p:tav>
                                      </p:tavLst>
                                    </p:anim>
                                    <p:anim calcmode="lin" valueType="num">
                                      <p:cBhvr additive="base">
                                        <p:cTn id="39"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0-#ppt_w/2"/>
                                          </p:val>
                                        </p:tav>
                                        <p:tav tm="100000">
                                          <p:val>
                                            <p:strVal val="#ppt_x"/>
                                          </p:val>
                                        </p:tav>
                                      </p:tavLst>
                                    </p:anim>
                                    <p:anim calcmode="lin" valueType="num">
                                      <p:cBhvr additive="base">
                                        <p:cTn id="45" dur="500" fill="hold"/>
                                        <p:tgtEl>
                                          <p:spTgt spid="14"/>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0-#ppt_w/2"/>
                                          </p:val>
                                        </p:tav>
                                        <p:tav tm="100000">
                                          <p:val>
                                            <p:strVal val="#ppt_x"/>
                                          </p:val>
                                        </p:tav>
                                      </p:tavLst>
                                    </p:anim>
                                    <p:anim calcmode="lin" valueType="num">
                                      <p:cBhvr additive="base">
                                        <p:cTn id="50"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9" grpId="0" animBg="1"/>
      <p:bldP spid="10" grpId="0" animBg="1"/>
      <p:bldP spid="11" grpId="0" animBg="1"/>
      <p:bldP spid="12" grpId="0" animBg="1"/>
      <p:bldP spid="13"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715385" y="1179830"/>
            <a:ext cx="450215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（三）发展目标</a:t>
            </a:r>
            <a:endParaRPr lang="zh-CN" altLang="en-US" sz="3600" b="1"/>
          </a:p>
        </p:txBody>
      </p:sp>
      <p:sp>
        <p:nvSpPr>
          <p:cNvPr id="4" name="菱形 3"/>
          <p:cNvSpPr/>
          <p:nvPr/>
        </p:nvSpPr>
        <p:spPr>
          <a:xfrm>
            <a:off x="2743835" y="2249170"/>
            <a:ext cx="554990" cy="531495"/>
          </a:xfrm>
          <a:prstGeom prst="diamond">
            <a:avLst/>
          </a:prstGeom>
          <a:solidFill>
            <a:schemeClr val="accent5">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a:hlinkClick r:id="rId2" action="ppaction://hlinksldjump"/>
          </p:cNvPr>
          <p:cNvSpPr/>
          <p:nvPr/>
        </p:nvSpPr>
        <p:spPr>
          <a:xfrm>
            <a:off x="3608070" y="2248535"/>
            <a:ext cx="5249545" cy="53213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rPr>
              <a:t>产业结构优化。</a:t>
            </a:r>
            <a:endParaRPr lang="zh-CN" altLang="en-US" sz="2800" b="1">
              <a:solidFill>
                <a:schemeClr val="tx1"/>
              </a:solidFill>
            </a:endParaRPr>
          </a:p>
        </p:txBody>
      </p:sp>
      <p:sp>
        <p:nvSpPr>
          <p:cNvPr id="10" name="菱形 9"/>
          <p:cNvSpPr/>
          <p:nvPr/>
        </p:nvSpPr>
        <p:spPr>
          <a:xfrm>
            <a:off x="2753995" y="3106420"/>
            <a:ext cx="554990" cy="531495"/>
          </a:xfrm>
          <a:prstGeom prst="diamond">
            <a:avLst/>
          </a:prstGeom>
          <a:gradFill>
            <a:gsLst>
              <a:gs pos="100000">
                <a:srgbClr val="FE4444"/>
              </a:gs>
              <a:gs pos="100000">
                <a:srgbClr val="832B2B"/>
              </a:gs>
            </a:gsLst>
            <a:lin ang="5400000" scaled="0"/>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a:hlinkClick r:id="rId3" action="ppaction://hlinksldjump"/>
          </p:cNvPr>
          <p:cNvSpPr/>
          <p:nvPr/>
        </p:nvSpPr>
        <p:spPr>
          <a:xfrm>
            <a:off x="3618230" y="3105785"/>
            <a:ext cx="5238750" cy="53213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rPr>
              <a:t>制造实力增强。</a:t>
            </a:r>
            <a:endParaRPr lang="zh-CN" altLang="en-US" sz="2800" b="1">
              <a:solidFill>
                <a:schemeClr val="tx1"/>
              </a:solidFill>
            </a:endParaRPr>
          </a:p>
        </p:txBody>
      </p:sp>
      <p:sp>
        <p:nvSpPr>
          <p:cNvPr id="12" name="菱形 11"/>
          <p:cNvSpPr/>
          <p:nvPr/>
        </p:nvSpPr>
        <p:spPr>
          <a:xfrm>
            <a:off x="2734945" y="3963670"/>
            <a:ext cx="554990" cy="531495"/>
          </a:xfrm>
          <a:prstGeom prst="diamond">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a:hlinkClick r:id="rId4" action="ppaction://hlinksldjump"/>
          </p:cNvPr>
          <p:cNvSpPr/>
          <p:nvPr/>
        </p:nvSpPr>
        <p:spPr>
          <a:xfrm>
            <a:off x="3594735" y="3956050"/>
            <a:ext cx="5262245" cy="5321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bg1"/>
                </a:solidFill>
              </a:rPr>
              <a:t>创新能力提升。</a:t>
            </a:r>
            <a:endParaRPr lang="zh-CN" altLang="en-US" sz="2800" b="1">
              <a:solidFill>
                <a:schemeClr val="bg1"/>
              </a:solidFill>
            </a:endParaRPr>
          </a:p>
        </p:txBody>
      </p:sp>
      <p:sp>
        <p:nvSpPr>
          <p:cNvPr id="14" name="菱形 13"/>
          <p:cNvSpPr/>
          <p:nvPr/>
        </p:nvSpPr>
        <p:spPr>
          <a:xfrm>
            <a:off x="2730500" y="4806315"/>
            <a:ext cx="554990" cy="531495"/>
          </a:xfrm>
          <a:prstGeom prst="diamond">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圆角矩形 14">
            <a:hlinkClick r:id="rId5" action="ppaction://hlinksldjump"/>
          </p:cNvPr>
          <p:cNvSpPr/>
          <p:nvPr/>
        </p:nvSpPr>
        <p:spPr>
          <a:xfrm>
            <a:off x="3594735" y="4806315"/>
            <a:ext cx="5262245" cy="53213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bg1"/>
                </a:solidFill>
              </a:rPr>
              <a:t>智能水平提高。</a:t>
            </a:r>
            <a:endParaRPr lang="zh-CN" altLang="en-US" sz="28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2" presetClass="entr" presetSubtype="4"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4"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ppt_x"/>
                                          </p:val>
                                        </p:tav>
                                        <p:tav tm="100000">
                                          <p:val>
                                            <p:strVal val="#ppt_x"/>
                                          </p:val>
                                        </p:tav>
                                      </p:tavLst>
                                    </p:anim>
                                    <p:anim calcmode="lin" valueType="num">
                                      <p:cBhvr additive="base">
                                        <p:cTn id="3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par>
                          <p:cTn id="46" fill="hold">
                            <p:stCondLst>
                              <p:cond delay="500"/>
                            </p:stCondLst>
                            <p:childTnLst>
                              <p:par>
                                <p:cTn id="47" presetID="2" presetClass="entr" presetSubtype="4"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9" grpId="0" bldLvl="0" animBg="1"/>
      <p:bldP spid="10" grpId="0" animBg="1"/>
      <p:bldP spid="11" grpId="0" bldLvl="0" animBg="1"/>
      <p:bldP spid="12" grpId="0" animBg="1"/>
      <p:bldP spid="13" grpId="0" bldLvl="0" animBg="1"/>
      <p:bldP spid="14" grpId="0" animBg="1"/>
      <p:bldP spid="1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2336800" y="2255520"/>
            <a:ext cx="7665085" cy="100520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     </a:t>
            </a:r>
            <a:r>
              <a:rPr lang="zh-CN" alt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三、</a:t>
            </a:r>
            <a:r>
              <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发展方向与重点领域</a:t>
            </a:r>
            <a:endPar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715385" y="1179830"/>
            <a:ext cx="450215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（一）发展方向</a:t>
            </a:r>
            <a:endParaRPr lang="zh-CN" altLang="en-US" sz="3600" b="1"/>
          </a:p>
        </p:txBody>
      </p:sp>
      <p:sp>
        <p:nvSpPr>
          <p:cNvPr id="19" name="椭圆 18"/>
          <p:cNvSpPr/>
          <p:nvPr/>
        </p:nvSpPr>
        <p:spPr>
          <a:xfrm>
            <a:off x="2683510" y="2082165"/>
            <a:ext cx="551180" cy="52260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solidFill>
                <a:latin typeface="方正粗黑宋简体" panose="02000000000000000000" charset="-122"/>
                <a:ea typeface="方正粗黑宋简体" panose="02000000000000000000" charset="-122"/>
              </a:rPr>
              <a:t>1</a:t>
            </a:r>
            <a:endParaRPr lang="en-US" altLang="zh-CN" sz="2800" b="1">
              <a:solidFill>
                <a:schemeClr val="accent1"/>
              </a:solidFill>
              <a:latin typeface="方正粗黑宋简体" panose="02000000000000000000" charset="-122"/>
              <a:ea typeface="方正粗黑宋简体" panose="02000000000000000000" charset="-122"/>
            </a:endParaRPr>
          </a:p>
        </p:txBody>
      </p:sp>
      <p:sp>
        <p:nvSpPr>
          <p:cNvPr id="21" name="文本框 20"/>
          <p:cNvSpPr txBox="1"/>
          <p:nvPr/>
        </p:nvSpPr>
        <p:spPr>
          <a:xfrm>
            <a:off x="3592195" y="2038350"/>
            <a:ext cx="7580630" cy="521970"/>
          </a:xfrm>
          <a:prstGeom prst="rect">
            <a:avLst/>
          </a:prstGeom>
          <a:noFill/>
        </p:spPr>
        <p:txBody>
          <a:bodyPr wrap="square" rtlCol="0">
            <a:spAutoFit/>
          </a:bodyPr>
          <a:p>
            <a:r>
              <a:rPr lang="zh-CN" altLang="en-US" sz="2800" b="1"/>
              <a:t>建设先进制造业创新发展新高地</a:t>
            </a:r>
            <a:endParaRPr lang="zh-CN" altLang="en-US" sz="2800" b="1"/>
          </a:p>
        </p:txBody>
      </p:sp>
      <p:sp>
        <p:nvSpPr>
          <p:cNvPr id="22" name="椭圆 21"/>
          <p:cNvSpPr/>
          <p:nvPr/>
        </p:nvSpPr>
        <p:spPr>
          <a:xfrm>
            <a:off x="2708275" y="4779645"/>
            <a:ext cx="551180" cy="522605"/>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rgbClr val="FF0000"/>
                </a:solidFill>
                <a:latin typeface="方正粗黑宋简体" panose="02000000000000000000" charset="-122"/>
                <a:ea typeface="方正粗黑宋简体" panose="02000000000000000000" charset="-122"/>
              </a:rPr>
              <a:t>5</a:t>
            </a:r>
            <a:endParaRPr lang="en-US" altLang="zh-CN" sz="2800" b="1">
              <a:solidFill>
                <a:srgbClr val="FF0000"/>
              </a:solidFill>
              <a:latin typeface="方正粗黑宋简体" panose="02000000000000000000" charset="-122"/>
              <a:ea typeface="方正粗黑宋简体" panose="02000000000000000000" charset="-122"/>
            </a:endParaRPr>
          </a:p>
        </p:txBody>
      </p:sp>
      <p:sp>
        <p:nvSpPr>
          <p:cNvPr id="23" name="文本框 22"/>
          <p:cNvSpPr txBox="1"/>
          <p:nvPr/>
        </p:nvSpPr>
        <p:spPr>
          <a:xfrm>
            <a:off x="3587750" y="4779645"/>
            <a:ext cx="7580630" cy="521970"/>
          </a:xfrm>
          <a:prstGeom prst="rect">
            <a:avLst/>
          </a:prstGeom>
          <a:noFill/>
        </p:spPr>
        <p:txBody>
          <a:bodyPr wrap="square" rtlCol="0">
            <a:spAutoFit/>
          </a:bodyPr>
          <a:p>
            <a:r>
              <a:rPr lang="zh-CN" altLang="en-US" sz="2800" b="1"/>
              <a:t>建设先进制造业产业链发展新高地</a:t>
            </a:r>
            <a:endParaRPr lang="zh-CN" altLang="en-US" sz="2800" b="1"/>
          </a:p>
        </p:txBody>
      </p:sp>
      <p:sp>
        <p:nvSpPr>
          <p:cNvPr id="26" name="椭圆 25"/>
          <p:cNvSpPr/>
          <p:nvPr/>
        </p:nvSpPr>
        <p:spPr>
          <a:xfrm>
            <a:off x="2699385" y="2711450"/>
            <a:ext cx="551180" cy="5226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solidFill>
                <a:latin typeface="方正粗黑宋简体" panose="02000000000000000000" charset="-122"/>
                <a:ea typeface="方正粗黑宋简体" panose="02000000000000000000" charset="-122"/>
              </a:rPr>
              <a:t>2</a:t>
            </a:r>
            <a:endParaRPr lang="en-US" altLang="zh-CN" sz="2800" b="1">
              <a:solidFill>
                <a:schemeClr val="accent1"/>
              </a:solidFill>
              <a:latin typeface="方正粗黑宋简体" panose="02000000000000000000" charset="-122"/>
              <a:ea typeface="方正粗黑宋简体" panose="02000000000000000000" charset="-122"/>
            </a:endParaRPr>
          </a:p>
        </p:txBody>
      </p:sp>
      <p:sp>
        <p:nvSpPr>
          <p:cNvPr id="27" name="文本框 26"/>
          <p:cNvSpPr txBox="1"/>
          <p:nvPr/>
        </p:nvSpPr>
        <p:spPr>
          <a:xfrm>
            <a:off x="3574415" y="2715895"/>
            <a:ext cx="7580630" cy="521970"/>
          </a:xfrm>
          <a:prstGeom prst="rect">
            <a:avLst/>
          </a:prstGeom>
          <a:noFill/>
        </p:spPr>
        <p:txBody>
          <a:bodyPr wrap="square" rtlCol="0">
            <a:spAutoFit/>
          </a:bodyPr>
          <a:p>
            <a:r>
              <a:rPr lang="zh-CN" altLang="en-US" sz="2800" b="1"/>
              <a:t>建设先进制造业融合发展新高地</a:t>
            </a:r>
            <a:endParaRPr lang="zh-CN" altLang="en-US" sz="2800" b="1"/>
          </a:p>
        </p:txBody>
      </p:sp>
      <p:sp>
        <p:nvSpPr>
          <p:cNvPr id="28" name="椭圆 27"/>
          <p:cNvSpPr/>
          <p:nvPr/>
        </p:nvSpPr>
        <p:spPr>
          <a:xfrm>
            <a:off x="2691130" y="3393440"/>
            <a:ext cx="540385" cy="52260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rgbClr val="FF0000"/>
                </a:solidFill>
                <a:latin typeface="方正粗黑宋简体" panose="02000000000000000000" charset="-122"/>
                <a:ea typeface="方正粗黑宋简体" panose="02000000000000000000" charset="-122"/>
              </a:rPr>
              <a:t>3</a:t>
            </a:r>
            <a:endParaRPr lang="en-US" altLang="zh-CN" sz="2800" b="1">
              <a:solidFill>
                <a:srgbClr val="FF0000"/>
              </a:solidFill>
              <a:latin typeface="方正粗黑宋简体" panose="02000000000000000000" charset="-122"/>
              <a:ea typeface="方正粗黑宋简体" panose="02000000000000000000" charset="-122"/>
            </a:endParaRPr>
          </a:p>
        </p:txBody>
      </p:sp>
      <p:sp>
        <p:nvSpPr>
          <p:cNvPr id="29" name="文本框 28"/>
          <p:cNvSpPr txBox="1"/>
          <p:nvPr/>
        </p:nvSpPr>
        <p:spPr>
          <a:xfrm>
            <a:off x="3574415" y="3393440"/>
            <a:ext cx="7580630" cy="521970"/>
          </a:xfrm>
          <a:prstGeom prst="rect">
            <a:avLst/>
          </a:prstGeom>
          <a:noFill/>
        </p:spPr>
        <p:txBody>
          <a:bodyPr wrap="square" rtlCol="0">
            <a:spAutoFit/>
          </a:bodyPr>
          <a:p>
            <a:r>
              <a:rPr lang="zh-CN" altLang="en-US" sz="2800" b="1"/>
              <a:t>建设先进制造业绿色发展新高地</a:t>
            </a:r>
            <a:endParaRPr lang="zh-CN" altLang="en-US" sz="2800" b="1"/>
          </a:p>
        </p:txBody>
      </p:sp>
      <p:sp>
        <p:nvSpPr>
          <p:cNvPr id="30" name="椭圆 29"/>
          <p:cNvSpPr/>
          <p:nvPr/>
        </p:nvSpPr>
        <p:spPr>
          <a:xfrm>
            <a:off x="2690495" y="4104640"/>
            <a:ext cx="551180" cy="522605"/>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solidFill>
                <a:latin typeface="方正粗黑宋简体" panose="02000000000000000000" charset="-122"/>
                <a:ea typeface="方正粗黑宋简体" panose="02000000000000000000" charset="-122"/>
              </a:rPr>
              <a:t>4</a:t>
            </a:r>
            <a:endParaRPr lang="en-US" altLang="zh-CN" sz="2800" b="1">
              <a:solidFill>
                <a:schemeClr val="accent1"/>
              </a:solidFill>
              <a:latin typeface="方正粗黑宋简体" panose="02000000000000000000" charset="-122"/>
              <a:ea typeface="方正粗黑宋简体" panose="02000000000000000000" charset="-122"/>
            </a:endParaRPr>
          </a:p>
        </p:txBody>
      </p:sp>
      <p:sp>
        <p:nvSpPr>
          <p:cNvPr id="31" name="文本框 30"/>
          <p:cNvSpPr txBox="1"/>
          <p:nvPr/>
        </p:nvSpPr>
        <p:spPr>
          <a:xfrm>
            <a:off x="3584575" y="4104640"/>
            <a:ext cx="7580630" cy="521970"/>
          </a:xfrm>
          <a:prstGeom prst="rect">
            <a:avLst/>
          </a:prstGeom>
          <a:noFill/>
        </p:spPr>
        <p:txBody>
          <a:bodyPr wrap="square" rtlCol="0">
            <a:spAutoFit/>
          </a:bodyPr>
          <a:p>
            <a:r>
              <a:rPr lang="zh-CN" altLang="en-US" sz="2800" b="1"/>
              <a:t>建设先进制造业开放发展新高地</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ipe(down)">
                                      <p:cBhvr>
                                        <p:cTn id="20" dur="500"/>
                                        <p:tgtEl>
                                          <p:spTgt spid="2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down)">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ipe(down)">
                                      <p:cBhvr>
                                        <p:cTn id="28" dur="500"/>
                                        <p:tgtEl>
                                          <p:spTgt spid="2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down)">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down)">
                                      <p:cBhvr>
                                        <p:cTn id="36" dur="500"/>
                                        <p:tgtEl>
                                          <p:spTgt spid="3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down)">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down)">
                                      <p:cBhvr>
                                        <p:cTn id="44" dur="500"/>
                                        <p:tgtEl>
                                          <p:spTgt spid="22"/>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9" grpId="0" animBg="1"/>
      <p:bldP spid="21" grpId="0"/>
      <p:bldP spid="26" grpId="0" animBg="1"/>
      <p:bldP spid="27" grpId="0"/>
      <p:bldP spid="28" grpId="0" animBg="1"/>
      <p:bldP spid="29" grpId="0"/>
      <p:bldP spid="30" grpId="0" animBg="1"/>
      <p:bldP spid="31" grpId="0"/>
      <p:bldP spid="22"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1843405" y="2346325"/>
            <a:ext cx="8333740" cy="914400"/>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何为</a:t>
            </a:r>
            <a:r>
              <a:rPr lang="en-US"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a:t>
            </a:r>
            <a:r>
              <a:rPr lang="zh-CN"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规划</a:t>
            </a:r>
            <a:r>
              <a:rPr lang="en-US"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a:t>
            </a:r>
            <a:endParaRPr lang="en-US"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715385" y="1179830"/>
            <a:ext cx="450215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（二）重点领域</a:t>
            </a:r>
            <a:endParaRPr lang="zh-CN" altLang="en-US" sz="3600" b="1"/>
          </a:p>
        </p:txBody>
      </p:sp>
      <p:sp>
        <p:nvSpPr>
          <p:cNvPr id="21" name="文本框 20"/>
          <p:cNvSpPr txBox="1"/>
          <p:nvPr/>
        </p:nvSpPr>
        <p:spPr>
          <a:xfrm>
            <a:off x="2038985" y="2038350"/>
            <a:ext cx="8265160" cy="3192145"/>
          </a:xfrm>
          <a:prstGeom prst="rect">
            <a:avLst/>
          </a:prstGeom>
          <a:noFill/>
        </p:spPr>
        <p:txBody>
          <a:bodyPr wrap="square" rtlCol="0">
            <a:spAutoFit/>
          </a:bodyPr>
          <a:p>
            <a:pPr>
              <a:lnSpc>
                <a:spcPct val="120000"/>
              </a:lnSpc>
            </a:pPr>
            <a:r>
              <a:rPr lang="en-US" altLang="zh-CN" sz="2800" b="1"/>
              <a:t>        </a:t>
            </a:r>
            <a:r>
              <a:rPr lang="zh-CN" altLang="en-US" sz="2800" b="1"/>
              <a:t>坚持实业立市、工业强市、质量兴市，充分发挥制造业基础优势。“十四五”时期，聚焦四大优势产业集群和五大新兴产业建设，构建先进制造产业体系，做实支柱制造产业，做强特色装备产业，做优传统制造产业，培育发展新兴产业，聚力打造先进制造业九大产业基地。</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1651000" y="1179830"/>
            <a:ext cx="947356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3200" b="1"/>
              <a:t>1.</a:t>
            </a:r>
            <a:r>
              <a:rPr lang="zh-CN" altLang="en-US" sz="3200" b="1"/>
              <a:t>做实支柱、做强特色，聚焦四大优势产业集群</a:t>
            </a:r>
            <a:endParaRPr lang="zh-CN" altLang="en-US" sz="3200" b="1"/>
          </a:p>
        </p:txBody>
      </p:sp>
      <p:sp>
        <p:nvSpPr>
          <p:cNvPr id="3" name="圆角矩形 2"/>
          <p:cNvSpPr/>
          <p:nvPr/>
        </p:nvSpPr>
        <p:spPr>
          <a:xfrm>
            <a:off x="1894840" y="2155825"/>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建设先进结构材料产业集群</a:t>
            </a:r>
            <a:endParaRPr lang="zh-CN" altLang="en-US" sz="3200" b="1">
              <a:solidFill>
                <a:schemeClr val="tx1"/>
              </a:solidFill>
            </a:endParaRPr>
          </a:p>
        </p:txBody>
      </p:sp>
      <p:sp>
        <p:nvSpPr>
          <p:cNvPr id="4" name="流程图: 决策 3"/>
          <p:cNvSpPr/>
          <p:nvPr/>
        </p:nvSpPr>
        <p:spPr>
          <a:xfrm>
            <a:off x="1688465" y="2239010"/>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a:off x="1875790" y="3042285"/>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sz="3200" b="1">
                <a:solidFill>
                  <a:schemeClr val="tx1"/>
                </a:solidFill>
                <a:latin typeface="微软雅黑" panose="020B0503020204020204" charset="-122"/>
                <a:ea typeface="微软雅黑" panose="020B0503020204020204" charset="-122"/>
                <a:cs typeface="微软雅黑" panose="020B0503020204020204" charset="-122"/>
              </a:rPr>
              <a:t>建设汽车及零部件产业集群</a:t>
            </a:r>
            <a:endParaRPr sz="32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6" name="流程图: 决策 5"/>
          <p:cNvSpPr/>
          <p:nvPr/>
        </p:nvSpPr>
        <p:spPr>
          <a:xfrm>
            <a:off x="1669415" y="3125470"/>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a:off x="1891665" y="3949065"/>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3200" b="1">
                <a:solidFill>
                  <a:schemeClr val="tx1"/>
                </a:solidFill>
                <a:latin typeface="微软雅黑" panose="020B0503020204020204" charset="-122"/>
                <a:ea typeface="微软雅黑" panose="020B0503020204020204" charset="-122"/>
                <a:cs typeface="微软雅黑" panose="020B0503020204020204" charset="-122"/>
              </a:rPr>
              <a:t>                </a:t>
            </a:r>
            <a:r>
              <a:rPr sz="3200" b="1">
                <a:solidFill>
                  <a:schemeClr val="tx1"/>
                </a:solidFill>
                <a:latin typeface="微软雅黑" panose="020B0503020204020204" charset="-122"/>
                <a:ea typeface="微软雅黑" panose="020B0503020204020204" charset="-122"/>
                <a:cs typeface="微软雅黑" panose="020B0503020204020204" charset="-122"/>
              </a:rPr>
              <a:t>建设优势装备产业集群</a:t>
            </a:r>
            <a:endParaRPr sz="32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12" name="流程图: 决策 11"/>
          <p:cNvSpPr/>
          <p:nvPr/>
        </p:nvSpPr>
        <p:spPr>
          <a:xfrm>
            <a:off x="1685290" y="4032250"/>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1858010" y="4835525"/>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sz="3200" b="1">
                <a:solidFill>
                  <a:schemeClr val="tx1"/>
                </a:solidFill>
                <a:latin typeface="微软雅黑" panose="020B0503020204020204" charset="-122"/>
                <a:ea typeface="微软雅黑" panose="020B0503020204020204" charset="-122"/>
                <a:cs typeface="微软雅黑" panose="020B0503020204020204" charset="-122"/>
              </a:rPr>
              <a:t>建设特色食品工业产业集群</a:t>
            </a:r>
            <a:endParaRPr sz="32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14" name="流程图: 决策 13"/>
          <p:cNvSpPr/>
          <p:nvPr/>
        </p:nvSpPr>
        <p:spPr>
          <a:xfrm>
            <a:off x="1651635" y="4918710"/>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2" presetClass="entr" presetSubtype="4"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4"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par>
                          <p:cTn id="46" fill="hold">
                            <p:stCondLst>
                              <p:cond delay="500"/>
                            </p:stCondLst>
                            <p:childTnLst>
                              <p:par>
                                <p:cTn id="47" presetID="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animBg="1"/>
      <p:bldP spid="3" grpId="0" animBg="1"/>
      <p:bldP spid="6" grpId="0" animBg="1"/>
      <p:bldP spid="5" grpId="0" animBg="1"/>
      <p:bldP spid="12" grpId="0" animBg="1"/>
      <p:bldP spid="11" grpId="0" animBg="1"/>
      <p:bldP spid="14"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1688465" y="1179830"/>
            <a:ext cx="942022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3200" b="1"/>
              <a:t>2.</a:t>
            </a:r>
            <a:r>
              <a:rPr lang="zh-CN" altLang="en-US" sz="3200" b="1"/>
              <a:t>做大新兴、做优传统，实现产业转型升级发展</a:t>
            </a:r>
            <a:endParaRPr lang="zh-CN" altLang="en-US" sz="3200" b="1"/>
          </a:p>
        </p:txBody>
      </p:sp>
      <p:sp>
        <p:nvSpPr>
          <p:cNvPr id="3" name="圆角矩形 2"/>
          <p:cNvSpPr/>
          <p:nvPr/>
        </p:nvSpPr>
        <p:spPr>
          <a:xfrm>
            <a:off x="1894840" y="2155825"/>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3200" b="1">
                <a:solidFill>
                  <a:schemeClr val="tx1"/>
                </a:solidFill>
                <a:latin typeface="微软雅黑" panose="020B0503020204020204" charset="-122"/>
                <a:ea typeface="微软雅黑" panose="020B0503020204020204" charset="-122"/>
                <a:cs typeface="微软雅黑" panose="020B0503020204020204" charset="-122"/>
              </a:rPr>
              <a:t>           </a:t>
            </a:r>
            <a:r>
              <a:rPr sz="3200" b="1">
                <a:solidFill>
                  <a:schemeClr val="tx1"/>
                </a:solidFill>
                <a:latin typeface="微软雅黑" panose="020B0503020204020204" charset="-122"/>
                <a:ea typeface="微软雅黑" panose="020B0503020204020204" charset="-122"/>
                <a:cs typeface="微软雅黑" panose="020B0503020204020204" charset="-122"/>
              </a:rPr>
              <a:t>培育发展五大新兴产业</a:t>
            </a:r>
            <a:endParaRPr sz="32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 name="流程图: 决策 3"/>
          <p:cNvSpPr/>
          <p:nvPr/>
        </p:nvSpPr>
        <p:spPr>
          <a:xfrm>
            <a:off x="1688465" y="2239010"/>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a:off x="1875790" y="4020820"/>
            <a:ext cx="9016365" cy="580390"/>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3200" b="1">
                <a:solidFill>
                  <a:schemeClr val="tx1"/>
                </a:solidFill>
                <a:latin typeface="微软雅黑" panose="020B0503020204020204" charset="-122"/>
                <a:ea typeface="微软雅黑" panose="020B0503020204020204" charset="-122"/>
                <a:cs typeface="微软雅黑" panose="020B0503020204020204" charset="-122"/>
              </a:rPr>
              <a:t>           </a:t>
            </a:r>
            <a:r>
              <a:rPr sz="3200" b="1">
                <a:solidFill>
                  <a:schemeClr val="tx1"/>
                </a:solidFill>
                <a:latin typeface="微软雅黑" panose="020B0503020204020204" charset="-122"/>
                <a:ea typeface="微软雅黑" panose="020B0503020204020204" charset="-122"/>
                <a:cs typeface="微软雅黑" panose="020B0503020204020204" charset="-122"/>
              </a:rPr>
              <a:t>做优巩固四大传统产业</a:t>
            </a:r>
            <a:endParaRPr sz="32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6" name="流程图: 决策 5"/>
          <p:cNvSpPr/>
          <p:nvPr/>
        </p:nvSpPr>
        <p:spPr>
          <a:xfrm>
            <a:off x="1669415" y="4104005"/>
            <a:ext cx="459105" cy="414655"/>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2115185" y="2904490"/>
            <a:ext cx="8173720" cy="953135"/>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rPr>
              <a:t>航空航天产业、新能源产业、机器人及关键零部件产业、电子信息产业、生物医药与健康设备产业。</a:t>
            </a:r>
            <a:endParaRPr lang="zh-CN" altLang="en-US" sz="2800" b="1">
              <a:solidFill>
                <a:schemeClr val="accent1"/>
              </a:solidFill>
              <a:effectLst>
                <a:outerShdw blurRad="38100" dist="25400" dir="5400000" algn="ctr" rotWithShape="0">
                  <a:srgbClr val="6E747A">
                    <a:alpha val="43000"/>
                  </a:srgbClr>
                </a:outerShdw>
              </a:effectLst>
            </a:endParaRPr>
          </a:p>
        </p:txBody>
      </p:sp>
      <p:sp>
        <p:nvSpPr>
          <p:cNvPr id="16" name="文本框 15"/>
          <p:cNvSpPr txBox="1"/>
          <p:nvPr/>
        </p:nvSpPr>
        <p:spPr>
          <a:xfrm>
            <a:off x="2147570" y="4857750"/>
            <a:ext cx="8173720" cy="953135"/>
          </a:xfrm>
          <a:prstGeom prst="rect">
            <a:avLst/>
          </a:prstGeom>
          <a:noFill/>
        </p:spPr>
        <p:txBody>
          <a:bodyPr wrap="square" rtlCol="0">
            <a:spAutoFit/>
          </a:bodyPr>
          <a:p>
            <a:r>
              <a:rPr lang="zh-CN" altLang="en-US" sz="2800" b="1">
                <a:solidFill>
                  <a:schemeClr val="accent1"/>
                </a:solidFill>
                <a:effectLst>
                  <a:outerShdw blurRad="38100" dist="25400" dir="5400000" algn="ctr" rotWithShape="0">
                    <a:srgbClr val="6E747A">
                      <a:alpha val="43000"/>
                    </a:srgbClr>
                  </a:outerShdw>
                </a:effectLst>
              </a:rPr>
              <a:t>纺织服装产业、能源化工产业、建筑材料产业、</a:t>
            </a:r>
            <a:endParaRPr lang="zh-CN" altLang="en-US" sz="2800" b="1">
              <a:solidFill>
                <a:schemeClr val="accent1"/>
              </a:solidFill>
              <a:effectLst>
                <a:outerShdw blurRad="38100" dist="25400" dir="5400000" algn="ctr" rotWithShape="0">
                  <a:srgbClr val="6E747A">
                    <a:alpha val="43000"/>
                  </a:srgbClr>
                </a:outerShdw>
              </a:effectLst>
            </a:endParaRPr>
          </a:p>
          <a:p>
            <a:r>
              <a:rPr lang="zh-CN" altLang="en-US" sz="2800" b="1">
                <a:solidFill>
                  <a:schemeClr val="accent1"/>
                </a:solidFill>
                <a:effectLst>
                  <a:outerShdw blurRad="38100" dist="25400" dir="5400000" algn="ctr" rotWithShape="0">
                    <a:srgbClr val="6E747A">
                      <a:alpha val="43000"/>
                    </a:srgbClr>
                  </a:outerShdw>
                </a:effectLst>
              </a:rPr>
              <a:t>农机装备产业。</a:t>
            </a:r>
            <a:endParaRPr lang="zh-CN" altLang="en-US" sz="2800" b="1">
              <a:solidFill>
                <a:schemeClr val="accent1"/>
              </a:solidFill>
              <a:effectLst>
                <a:outerShdw blurRad="38100" dist="25400" dir="5400000" algn="ctr" rotWithShape="0">
                  <a:srgbClr val="6E747A">
                    <a:alpha val="4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3000"/>
                            </p:stCondLst>
                            <p:childTnLst>
                              <p:par>
                                <p:cTn id="19" presetID="1" presetClass="entr" presetSubtype="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par>
                          <p:cTn id="32" fill="hold">
                            <p:stCondLst>
                              <p:cond delay="10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animBg="1"/>
      <p:bldP spid="3" grpId="0" animBg="1"/>
      <p:bldP spid="15" grpId="0"/>
      <p:bldP spid="6" grpId="0" animBg="1"/>
      <p:bldP spid="5" grpId="0" animBg="1"/>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2336800" y="2255520"/>
            <a:ext cx="7665085" cy="100520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       </a:t>
            </a:r>
            <a:r>
              <a:rPr lang="zh-CN" alt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四、</a:t>
            </a:r>
            <a:r>
              <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发展路径与工程</a:t>
            </a:r>
            <a:endPar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4" name="五边形 13"/>
          <p:cNvSpPr/>
          <p:nvPr/>
        </p:nvSpPr>
        <p:spPr>
          <a:xfrm>
            <a:off x="2847340" y="2258695"/>
            <a:ext cx="694817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跨区域整合创新资源，突破产业基础和核心技术</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2847340" y="3260725"/>
            <a:ext cx="694817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完善产业技术创新体系，加速创新成果产业化</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2847975" y="4220845"/>
            <a:ext cx="6948170"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引导企业创新制度建设，建立创新驱动的内生机制</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035175" y="4164330"/>
            <a:ext cx="648335" cy="77089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041525" y="2187575"/>
            <a:ext cx="609600" cy="74739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054225" y="3178175"/>
            <a:ext cx="608330" cy="77216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2" name="流程图: 过程 1"/>
          <p:cNvSpPr/>
          <p:nvPr/>
        </p:nvSpPr>
        <p:spPr>
          <a:xfrm>
            <a:off x="2085975" y="1045210"/>
            <a:ext cx="771017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（一）实施创新驱动工程，促进产业可持续发展</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0-#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8" grpId="0" bldLvl="0" animBg="1"/>
      <p:bldP spid="14" grpId="0" animBg="1"/>
      <p:bldP spid="40" grpId="0" bldLvl="0" animBg="1"/>
      <p:bldP spid="16" grpId="0" animBg="1"/>
      <p:bldP spid="27" grpId="0" bldLvl="0" animBg="1"/>
      <p:bldP spid="2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4" name="五边形 13"/>
          <p:cNvSpPr/>
          <p:nvPr/>
        </p:nvSpPr>
        <p:spPr>
          <a:xfrm>
            <a:off x="2847340" y="2258695"/>
            <a:ext cx="694817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深化产业融合，推动制造业数字化发展</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2847340" y="3260725"/>
            <a:ext cx="694817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完善工业互联网支撑体系，发展工业云服务系统</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2847975" y="4220845"/>
            <a:ext cx="6948170"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深入推进军民融合，释放宝鸡军工制造潜能</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034540" y="4163695"/>
            <a:ext cx="648335" cy="77152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041525" y="2187575"/>
            <a:ext cx="609600" cy="74739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054225" y="3178175"/>
            <a:ext cx="608330" cy="77216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2" name="流程图: 过程 1"/>
          <p:cNvSpPr/>
          <p:nvPr/>
        </p:nvSpPr>
        <p:spPr>
          <a:xfrm>
            <a:off x="2085975" y="1045210"/>
            <a:ext cx="771017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（二）实施融合发展工程，加速产业转型升级</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0-#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8" grpId="0" bldLvl="0" animBg="1"/>
      <p:bldP spid="14" grpId="0" animBg="1"/>
      <p:bldP spid="40" grpId="0" bldLvl="0" animBg="1"/>
      <p:bldP spid="16" grpId="0" animBg="1"/>
      <p:bldP spid="27" grpId="0" bldLvl="0" animBg="1"/>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6" name="Round Same Side Corner Rectangle 23"/>
          <p:cNvSpPr/>
          <p:nvPr/>
        </p:nvSpPr>
        <p:spPr>
          <a:xfrm rot="16200000">
            <a:off x="2126615" y="4789805"/>
            <a:ext cx="608330" cy="68897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5</a:t>
            </a:r>
            <a:endParaRPr lang="zh-CN" altLang="en-US" sz="2800" strike="noStrike" noProof="1">
              <a:solidFill>
                <a:schemeClr val="bg1">
                  <a:lumMod val="50000"/>
                  <a:lumOff val="50000"/>
                </a:schemeClr>
              </a:solidFill>
              <a:latin typeface="Impact" panose="020B0806030902050204" charset="0"/>
            </a:endParaRPr>
          </a:p>
        </p:txBody>
      </p:sp>
      <p:sp>
        <p:nvSpPr>
          <p:cNvPr id="47" name="五边形 46"/>
          <p:cNvSpPr/>
          <p:nvPr/>
        </p:nvSpPr>
        <p:spPr>
          <a:xfrm>
            <a:off x="2865755" y="4845050"/>
            <a:ext cx="6931025"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提高招商引资水平</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7" name="五边形 56"/>
          <p:cNvSpPr/>
          <p:nvPr/>
        </p:nvSpPr>
        <p:spPr>
          <a:xfrm>
            <a:off x="2865755" y="1997075"/>
            <a:ext cx="693102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加快企业规模化改造和龙头企业建设</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8" name="五边形 57"/>
          <p:cNvSpPr/>
          <p:nvPr/>
        </p:nvSpPr>
        <p:spPr>
          <a:xfrm>
            <a:off x="2865755" y="2765425"/>
            <a:ext cx="693039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推进制造业产品质量提升和品牌建设</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59" name="五边形 58"/>
          <p:cNvSpPr/>
          <p:nvPr/>
        </p:nvSpPr>
        <p:spPr>
          <a:xfrm>
            <a:off x="2865755" y="3495040"/>
            <a:ext cx="6931025"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加大改革力度，释放要素活力</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60" name="Round Same Side Corner Rectangle 23"/>
          <p:cNvSpPr/>
          <p:nvPr/>
        </p:nvSpPr>
        <p:spPr>
          <a:xfrm rot="16200000">
            <a:off x="2119630" y="3442970"/>
            <a:ext cx="609600" cy="67627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61" name="Round Same Side Corner Rectangle 23"/>
          <p:cNvSpPr/>
          <p:nvPr/>
        </p:nvSpPr>
        <p:spPr>
          <a:xfrm rot="16200000">
            <a:off x="2118995" y="1962150"/>
            <a:ext cx="609600" cy="67500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62" name="Round Same Side Corner Rectangle 23"/>
          <p:cNvSpPr/>
          <p:nvPr/>
        </p:nvSpPr>
        <p:spPr>
          <a:xfrm rot="16200000">
            <a:off x="2120265" y="2730500"/>
            <a:ext cx="608330" cy="67627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64" name="Round Same Side Corner Rectangle 23"/>
          <p:cNvSpPr/>
          <p:nvPr/>
        </p:nvSpPr>
        <p:spPr>
          <a:xfrm rot="16200000">
            <a:off x="2125345" y="4123690"/>
            <a:ext cx="609600" cy="68770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4</a:t>
            </a:r>
            <a:endParaRPr lang="zh-CN" altLang="en-US" sz="2800" strike="noStrike" noProof="1">
              <a:solidFill>
                <a:schemeClr val="bg1">
                  <a:lumMod val="50000"/>
                  <a:lumOff val="50000"/>
                </a:schemeClr>
              </a:solidFill>
              <a:latin typeface="Impact" panose="020B0806030902050204" charset="0"/>
            </a:endParaRPr>
          </a:p>
        </p:txBody>
      </p:sp>
      <p:sp>
        <p:nvSpPr>
          <p:cNvPr id="65" name="五边形 64"/>
          <p:cNvSpPr/>
          <p:nvPr/>
        </p:nvSpPr>
        <p:spPr>
          <a:xfrm>
            <a:off x="2878455" y="4170045"/>
            <a:ext cx="691769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实施制造业走出去战略</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 name="流程图: 过程 1"/>
          <p:cNvSpPr/>
          <p:nvPr/>
        </p:nvSpPr>
        <p:spPr>
          <a:xfrm>
            <a:off x="2085975" y="1045210"/>
            <a:ext cx="771017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（三）实施产业链锻造工程，提升产业发展效能</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500" fill="hold"/>
                                        <p:tgtEl>
                                          <p:spTgt spid="61"/>
                                        </p:tgtEl>
                                        <p:attrNameLst>
                                          <p:attrName>ppt_x</p:attrName>
                                        </p:attrNameLst>
                                      </p:cBhvr>
                                      <p:tavLst>
                                        <p:tav tm="0">
                                          <p:val>
                                            <p:strVal val="0-#ppt_w/2"/>
                                          </p:val>
                                        </p:tav>
                                        <p:tav tm="100000">
                                          <p:val>
                                            <p:strVal val="#ppt_x"/>
                                          </p:val>
                                        </p:tav>
                                      </p:tavLst>
                                    </p:anim>
                                    <p:anim calcmode="lin" valueType="num">
                                      <p:cBhvr additive="base">
                                        <p:cTn id="12" dur="500" fill="hold"/>
                                        <p:tgtEl>
                                          <p:spTgt spid="61"/>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 calcmode="lin" valueType="num">
                                      <p:cBhvr additive="base">
                                        <p:cTn id="16" dur="500" fill="hold"/>
                                        <p:tgtEl>
                                          <p:spTgt spid="57"/>
                                        </p:tgtEl>
                                        <p:attrNameLst>
                                          <p:attrName>ppt_x</p:attrName>
                                        </p:attrNameLst>
                                      </p:cBhvr>
                                      <p:tavLst>
                                        <p:tav tm="0">
                                          <p:val>
                                            <p:strVal val="0-#ppt_w/2"/>
                                          </p:val>
                                        </p:tav>
                                        <p:tav tm="100000">
                                          <p:val>
                                            <p:strVal val="#ppt_x"/>
                                          </p:val>
                                        </p:tav>
                                      </p:tavLst>
                                    </p:anim>
                                    <p:anim calcmode="lin" valueType="num">
                                      <p:cBhvr additive="base">
                                        <p:cTn id="17" dur="5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2"/>
                                        </p:tgtEl>
                                        <p:attrNameLst>
                                          <p:attrName>style.visibility</p:attrName>
                                        </p:attrNameLst>
                                      </p:cBhvr>
                                      <p:to>
                                        <p:strVal val="visible"/>
                                      </p:to>
                                    </p:set>
                                    <p:anim calcmode="lin" valueType="num">
                                      <p:cBhvr additive="base">
                                        <p:cTn id="22" dur="500" fill="hold"/>
                                        <p:tgtEl>
                                          <p:spTgt spid="62"/>
                                        </p:tgtEl>
                                        <p:attrNameLst>
                                          <p:attrName>ppt_x</p:attrName>
                                        </p:attrNameLst>
                                      </p:cBhvr>
                                      <p:tavLst>
                                        <p:tav tm="0">
                                          <p:val>
                                            <p:strVal val="0-#ppt_w/2"/>
                                          </p:val>
                                        </p:tav>
                                        <p:tav tm="100000">
                                          <p:val>
                                            <p:strVal val="#ppt_x"/>
                                          </p:val>
                                        </p:tav>
                                      </p:tavLst>
                                    </p:anim>
                                    <p:anim calcmode="lin" valueType="num">
                                      <p:cBhvr additive="base">
                                        <p:cTn id="23" dur="500" fill="hold"/>
                                        <p:tgtEl>
                                          <p:spTgt spid="62"/>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additive="base">
                                        <p:cTn id="27" dur="500" fill="hold"/>
                                        <p:tgtEl>
                                          <p:spTgt spid="58"/>
                                        </p:tgtEl>
                                        <p:attrNameLst>
                                          <p:attrName>ppt_x</p:attrName>
                                        </p:attrNameLst>
                                      </p:cBhvr>
                                      <p:tavLst>
                                        <p:tav tm="0">
                                          <p:val>
                                            <p:strVal val="0-#ppt_w/2"/>
                                          </p:val>
                                        </p:tav>
                                        <p:tav tm="100000">
                                          <p:val>
                                            <p:strVal val="#ppt_x"/>
                                          </p:val>
                                        </p:tav>
                                      </p:tavLst>
                                    </p:anim>
                                    <p:anim calcmode="lin" valueType="num">
                                      <p:cBhvr additive="base">
                                        <p:cTn id="28"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additive="base">
                                        <p:cTn id="33" dur="500" fill="hold"/>
                                        <p:tgtEl>
                                          <p:spTgt spid="60"/>
                                        </p:tgtEl>
                                        <p:attrNameLst>
                                          <p:attrName>ppt_x</p:attrName>
                                        </p:attrNameLst>
                                      </p:cBhvr>
                                      <p:tavLst>
                                        <p:tav tm="0">
                                          <p:val>
                                            <p:strVal val="0-#ppt_w/2"/>
                                          </p:val>
                                        </p:tav>
                                        <p:tav tm="100000">
                                          <p:val>
                                            <p:strVal val="#ppt_x"/>
                                          </p:val>
                                        </p:tav>
                                      </p:tavLst>
                                    </p:anim>
                                    <p:anim calcmode="lin" valueType="num">
                                      <p:cBhvr additive="base">
                                        <p:cTn id="34" dur="500" fill="hold"/>
                                        <p:tgtEl>
                                          <p:spTgt spid="60"/>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59"/>
                                        </p:tgtEl>
                                        <p:attrNameLst>
                                          <p:attrName>style.visibility</p:attrName>
                                        </p:attrNameLst>
                                      </p:cBhvr>
                                      <p:to>
                                        <p:strVal val="visible"/>
                                      </p:to>
                                    </p:set>
                                    <p:anim calcmode="lin" valueType="num">
                                      <p:cBhvr additive="base">
                                        <p:cTn id="38" dur="500" fill="hold"/>
                                        <p:tgtEl>
                                          <p:spTgt spid="59"/>
                                        </p:tgtEl>
                                        <p:attrNameLst>
                                          <p:attrName>ppt_x</p:attrName>
                                        </p:attrNameLst>
                                      </p:cBhvr>
                                      <p:tavLst>
                                        <p:tav tm="0">
                                          <p:val>
                                            <p:strVal val="0-#ppt_w/2"/>
                                          </p:val>
                                        </p:tav>
                                        <p:tav tm="100000">
                                          <p:val>
                                            <p:strVal val="#ppt_x"/>
                                          </p:val>
                                        </p:tav>
                                      </p:tavLst>
                                    </p:anim>
                                    <p:anim calcmode="lin" valueType="num">
                                      <p:cBhvr additive="base">
                                        <p:cTn id="39" dur="500" fill="hold"/>
                                        <p:tgtEl>
                                          <p:spTgt spid="5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4"/>
                                        </p:tgtEl>
                                        <p:attrNameLst>
                                          <p:attrName>style.visibility</p:attrName>
                                        </p:attrNameLst>
                                      </p:cBhvr>
                                      <p:to>
                                        <p:strVal val="visible"/>
                                      </p:to>
                                    </p:set>
                                    <p:anim calcmode="lin" valueType="num">
                                      <p:cBhvr additive="base">
                                        <p:cTn id="44" dur="500" fill="hold"/>
                                        <p:tgtEl>
                                          <p:spTgt spid="64"/>
                                        </p:tgtEl>
                                        <p:attrNameLst>
                                          <p:attrName>ppt_x</p:attrName>
                                        </p:attrNameLst>
                                      </p:cBhvr>
                                      <p:tavLst>
                                        <p:tav tm="0">
                                          <p:val>
                                            <p:strVal val="0-#ppt_w/2"/>
                                          </p:val>
                                        </p:tav>
                                        <p:tav tm="100000">
                                          <p:val>
                                            <p:strVal val="#ppt_x"/>
                                          </p:val>
                                        </p:tav>
                                      </p:tavLst>
                                    </p:anim>
                                    <p:anim calcmode="lin" valueType="num">
                                      <p:cBhvr additive="base">
                                        <p:cTn id="45" dur="500" fill="hold"/>
                                        <p:tgtEl>
                                          <p:spTgt spid="64"/>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additive="base">
                                        <p:cTn id="49" dur="500" fill="hold"/>
                                        <p:tgtEl>
                                          <p:spTgt spid="65"/>
                                        </p:tgtEl>
                                        <p:attrNameLst>
                                          <p:attrName>ppt_x</p:attrName>
                                        </p:attrNameLst>
                                      </p:cBhvr>
                                      <p:tavLst>
                                        <p:tav tm="0">
                                          <p:val>
                                            <p:strVal val="0-#ppt_w/2"/>
                                          </p:val>
                                        </p:tav>
                                        <p:tav tm="100000">
                                          <p:val>
                                            <p:strVal val="#ppt_x"/>
                                          </p:val>
                                        </p:tav>
                                      </p:tavLst>
                                    </p:anim>
                                    <p:anim calcmode="lin" valueType="num">
                                      <p:cBhvr additive="base">
                                        <p:cTn id="5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6"/>
                                        </p:tgtEl>
                                        <p:attrNameLst>
                                          <p:attrName>style.visibility</p:attrName>
                                        </p:attrNameLst>
                                      </p:cBhvr>
                                      <p:to>
                                        <p:strVal val="visible"/>
                                      </p:to>
                                    </p:set>
                                    <p:anim calcmode="lin" valueType="num">
                                      <p:cBhvr additive="base">
                                        <p:cTn id="55" dur="500" fill="hold"/>
                                        <p:tgtEl>
                                          <p:spTgt spid="46"/>
                                        </p:tgtEl>
                                        <p:attrNameLst>
                                          <p:attrName>ppt_x</p:attrName>
                                        </p:attrNameLst>
                                      </p:cBhvr>
                                      <p:tavLst>
                                        <p:tav tm="0">
                                          <p:val>
                                            <p:strVal val="0-#ppt_w/2"/>
                                          </p:val>
                                        </p:tav>
                                        <p:tav tm="100000">
                                          <p:val>
                                            <p:strVal val="#ppt_x"/>
                                          </p:val>
                                        </p:tav>
                                      </p:tavLst>
                                    </p:anim>
                                    <p:anim calcmode="lin" valueType="num">
                                      <p:cBhvr additive="base">
                                        <p:cTn id="56" dur="500" fill="hold"/>
                                        <p:tgtEl>
                                          <p:spTgt spid="46"/>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ID="2" presetClass="entr" presetSubtype="8"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 calcmode="lin" valueType="num">
                                      <p:cBhvr additive="base">
                                        <p:cTn id="60" dur="500" fill="hold"/>
                                        <p:tgtEl>
                                          <p:spTgt spid="47"/>
                                        </p:tgtEl>
                                        <p:attrNameLst>
                                          <p:attrName>ppt_x</p:attrName>
                                        </p:attrNameLst>
                                      </p:cBhvr>
                                      <p:tavLst>
                                        <p:tav tm="0">
                                          <p:val>
                                            <p:strVal val="0-#ppt_w/2"/>
                                          </p:val>
                                        </p:tav>
                                        <p:tav tm="100000">
                                          <p:val>
                                            <p:strVal val="#ppt_x"/>
                                          </p:val>
                                        </p:tav>
                                      </p:tavLst>
                                    </p:anim>
                                    <p:anim calcmode="lin" valueType="num">
                                      <p:cBhvr additive="base">
                                        <p:cTn id="61"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1" grpId="0" bldLvl="0" animBg="1"/>
      <p:bldP spid="57" grpId="0" animBg="1"/>
      <p:bldP spid="62" grpId="0" bldLvl="0" animBg="1"/>
      <p:bldP spid="58" grpId="0" animBg="1"/>
      <p:bldP spid="60" grpId="0" bldLvl="0" animBg="1"/>
      <p:bldP spid="59" grpId="0" animBg="1"/>
      <p:bldP spid="64" grpId="0" bldLvl="0" animBg="1"/>
      <p:bldP spid="65" grpId="0" animBg="1"/>
      <p:bldP spid="46" grpId="0" bldLvl="0" animBg="1"/>
      <p:bldP spid="4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4" name="五边形 13"/>
          <p:cNvSpPr/>
          <p:nvPr/>
        </p:nvSpPr>
        <p:spPr>
          <a:xfrm>
            <a:off x="2847340" y="2258695"/>
            <a:ext cx="694817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加快开发区引领示范发展</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2847340" y="3260725"/>
            <a:ext cx="694817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推进县域工业园区高质量发展</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2847975" y="4220845"/>
            <a:ext cx="6948170"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提高园区承载能力和服务水平</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106930" y="4204970"/>
            <a:ext cx="648335" cy="68897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098040" y="2244090"/>
            <a:ext cx="609600" cy="63436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110740" y="3234690"/>
            <a:ext cx="608330" cy="65849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2" name="流程图: 过程 1"/>
          <p:cNvSpPr/>
          <p:nvPr/>
        </p:nvSpPr>
        <p:spPr>
          <a:xfrm>
            <a:off x="2085975" y="1045210"/>
            <a:ext cx="771017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（四）实施园区承载工程，做优产业发展生态</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0-#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8" grpId="0" bldLvl="0" animBg="1"/>
      <p:bldP spid="14" grpId="0" animBg="1"/>
      <p:bldP spid="40" grpId="0" bldLvl="0" animBg="1"/>
      <p:bldP spid="16" grpId="0" animBg="1"/>
      <p:bldP spid="27" grpId="0" bldLvl="0" animBg="1"/>
      <p:bldP spid="25"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4" name="五边形 13"/>
          <p:cNvSpPr/>
          <p:nvPr/>
        </p:nvSpPr>
        <p:spPr>
          <a:xfrm>
            <a:off x="2847340" y="2258695"/>
            <a:ext cx="694817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提升工业能效水平</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6" name="五边形 15"/>
          <p:cNvSpPr/>
          <p:nvPr/>
        </p:nvSpPr>
        <p:spPr>
          <a:xfrm>
            <a:off x="2847340" y="3260725"/>
            <a:ext cx="6948170"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加强安全生产和工业污染防治</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5" name="五边形 24"/>
          <p:cNvSpPr/>
          <p:nvPr/>
        </p:nvSpPr>
        <p:spPr>
          <a:xfrm>
            <a:off x="2847975" y="4220845"/>
            <a:ext cx="6948170" cy="62039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大力发展循环经济</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7" name="Round Same Side Corner Rectangle 23"/>
          <p:cNvSpPr/>
          <p:nvPr/>
        </p:nvSpPr>
        <p:spPr>
          <a:xfrm rot="16200000">
            <a:off x="2106295" y="4204335"/>
            <a:ext cx="648335" cy="68961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zh-CN" altLang="en-US" sz="2800" strike="noStrike" noProof="1">
              <a:solidFill>
                <a:schemeClr val="bg1">
                  <a:lumMod val="50000"/>
                  <a:lumOff val="50000"/>
                </a:schemeClr>
              </a:solidFill>
              <a:latin typeface="Impact" panose="020B0806030902050204" charset="0"/>
            </a:endParaRPr>
          </a:p>
        </p:txBody>
      </p:sp>
      <p:sp>
        <p:nvSpPr>
          <p:cNvPr id="38" name="Round Same Side Corner Rectangle 23"/>
          <p:cNvSpPr/>
          <p:nvPr/>
        </p:nvSpPr>
        <p:spPr>
          <a:xfrm rot="16200000">
            <a:off x="2098040" y="2244090"/>
            <a:ext cx="609600" cy="63436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zh-CN" altLang="en-US" sz="2800" strike="noStrike" noProof="1">
              <a:solidFill>
                <a:schemeClr val="bg1">
                  <a:lumMod val="50000"/>
                  <a:lumOff val="50000"/>
                </a:schemeClr>
              </a:solidFill>
              <a:latin typeface="Impact" panose="020B0806030902050204" charset="0"/>
            </a:endParaRPr>
          </a:p>
        </p:txBody>
      </p:sp>
      <p:sp>
        <p:nvSpPr>
          <p:cNvPr id="40" name="Round Same Side Corner Rectangle 23"/>
          <p:cNvSpPr/>
          <p:nvPr/>
        </p:nvSpPr>
        <p:spPr>
          <a:xfrm rot="16200000">
            <a:off x="2110740" y="3234690"/>
            <a:ext cx="608330" cy="658495"/>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zh-CN" altLang="en-US" sz="2800" strike="noStrike" noProof="1">
              <a:solidFill>
                <a:schemeClr val="bg1">
                  <a:lumMod val="50000"/>
                  <a:lumOff val="50000"/>
                </a:schemeClr>
              </a:solidFill>
              <a:latin typeface="Impact" panose="020B0806030902050204" charset="0"/>
            </a:endParaRPr>
          </a:p>
        </p:txBody>
      </p:sp>
      <p:sp>
        <p:nvSpPr>
          <p:cNvPr id="2" name="流程图: 过程 1"/>
          <p:cNvSpPr/>
          <p:nvPr/>
        </p:nvSpPr>
        <p:spPr>
          <a:xfrm>
            <a:off x="2085975" y="1045210"/>
            <a:ext cx="771017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（五）实施绿色制造工程，发展产业循环经济</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0-#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8" grpId="0" bldLvl="0" animBg="1"/>
      <p:bldP spid="14" grpId="0" animBg="1"/>
      <p:bldP spid="40" grpId="0" bldLvl="0" animBg="1"/>
      <p:bldP spid="16" grpId="0" animBg="1"/>
      <p:bldP spid="27" grpId="0" bldLvl="0" animBg="1"/>
      <p:bldP spid="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流程图: 过程 2"/>
          <p:cNvSpPr/>
          <p:nvPr/>
        </p:nvSpPr>
        <p:spPr>
          <a:xfrm>
            <a:off x="4895850" y="1073150"/>
            <a:ext cx="561149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（一）加强组织领导</a:t>
            </a:r>
            <a:endParaRPr lang="zh-CN" altLang="en-US" sz="2800" b="1"/>
          </a:p>
        </p:txBody>
      </p:sp>
      <p:sp>
        <p:nvSpPr>
          <p:cNvPr id="5" name="流程图: 过程 4"/>
          <p:cNvSpPr/>
          <p:nvPr/>
        </p:nvSpPr>
        <p:spPr>
          <a:xfrm>
            <a:off x="4895850" y="3973830"/>
            <a:ext cx="561149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（五）营造发展氛围</a:t>
            </a:r>
            <a:endParaRPr lang="zh-CN" altLang="en-US" sz="2800" b="1"/>
          </a:p>
        </p:txBody>
      </p:sp>
      <p:sp>
        <p:nvSpPr>
          <p:cNvPr id="6" name="流程图: 过程 5"/>
          <p:cNvSpPr/>
          <p:nvPr/>
        </p:nvSpPr>
        <p:spPr>
          <a:xfrm>
            <a:off x="4895850" y="1798320"/>
            <a:ext cx="561149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（二）强化要素保障</a:t>
            </a:r>
            <a:endParaRPr lang="zh-CN" altLang="en-US" sz="2800" b="1"/>
          </a:p>
        </p:txBody>
      </p:sp>
      <p:sp>
        <p:nvSpPr>
          <p:cNvPr id="8" name="流程图: 过程 7"/>
          <p:cNvSpPr/>
          <p:nvPr/>
        </p:nvSpPr>
        <p:spPr>
          <a:xfrm>
            <a:off x="4895850" y="2523490"/>
            <a:ext cx="561149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（三）加强政策支持</a:t>
            </a:r>
            <a:endParaRPr lang="zh-CN" altLang="en-US" sz="2800" b="1"/>
          </a:p>
        </p:txBody>
      </p:sp>
      <p:sp>
        <p:nvSpPr>
          <p:cNvPr id="9" name="流程图: 过程 8"/>
          <p:cNvSpPr/>
          <p:nvPr/>
        </p:nvSpPr>
        <p:spPr>
          <a:xfrm>
            <a:off x="4895850" y="3248660"/>
            <a:ext cx="561149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t>       </a:t>
            </a:r>
            <a:r>
              <a:rPr lang="zh-CN" altLang="en-US" sz="2800" b="1"/>
              <a:t>（四）支持人才队伍建设</a:t>
            </a:r>
            <a:endParaRPr lang="zh-CN" altLang="en-US" sz="2800" b="1"/>
          </a:p>
        </p:txBody>
      </p:sp>
      <p:sp>
        <p:nvSpPr>
          <p:cNvPr id="11" name="左大括号 10"/>
          <p:cNvSpPr/>
          <p:nvPr/>
        </p:nvSpPr>
        <p:spPr>
          <a:xfrm>
            <a:off x="3990340" y="1220470"/>
            <a:ext cx="215265" cy="3217545"/>
          </a:xfrm>
          <a:prstGeom prst="leftBrace">
            <a:avLst>
              <a:gd name="adj1" fmla="val 0"/>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p>
            <a:pPr algn="ctr"/>
            <a:endParaRPr lang="zh-CN" altLang="en-US"/>
          </a:p>
        </p:txBody>
      </p:sp>
      <p:sp>
        <p:nvSpPr>
          <p:cNvPr id="13" name="椭圆 12"/>
          <p:cNvSpPr/>
          <p:nvPr/>
        </p:nvSpPr>
        <p:spPr>
          <a:xfrm>
            <a:off x="878205" y="1684655"/>
            <a:ext cx="2820035" cy="2442210"/>
          </a:xfrm>
          <a:prstGeom prst="ellipse">
            <a:avLst/>
          </a:prstGeom>
          <a:solidFill>
            <a:schemeClr val="accent5">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2800" b="1">
                <a:solidFill>
                  <a:srgbClr val="FF0000"/>
                </a:solidFill>
              </a:rPr>
              <a:t>五、发展措施与保障</a:t>
            </a:r>
            <a:endParaRPr lang="zh-CN" altLang="en-US" sz="28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13"/>
                                        </p:tgtEl>
                                        <p:attrNameLst>
                                          <p:attrName>style.visibility</p:attrName>
                                        </p:attrNameLst>
                                      </p:cBhvr>
                                      <p:to>
                                        <p:strVal val="visible"/>
                                      </p:to>
                                    </p:set>
                                    <p:animEffect transition="in" filter="box(out)">
                                      <p:cBhvr>
                                        <p:cTn id="7" dur="1000"/>
                                        <p:tgtEl>
                                          <p:spTgt spid="13"/>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par>
                          <p:cTn id="11" fill="hold">
                            <p:stCondLst>
                              <p:cond delay="1000"/>
                            </p:stCondLst>
                            <p:childTnLst>
                              <p:par>
                                <p:cTn id="12" presetID="4" presetClass="entr" presetSubtype="32" fill="hold" grpId="0" nodeType="afterEffect">
                                  <p:stCondLst>
                                    <p:cond delay="0"/>
                                  </p:stCondLst>
                                  <p:childTnLst>
                                    <p:set>
                                      <p:cBhvr>
                                        <p:cTn id="13" dur="1000" fill="hold">
                                          <p:stCondLst>
                                            <p:cond delay="0"/>
                                          </p:stCondLst>
                                        </p:cTn>
                                        <p:tgtEl>
                                          <p:spTgt spid="3"/>
                                        </p:tgtEl>
                                        <p:attrNameLst>
                                          <p:attrName>style.visibility</p:attrName>
                                        </p:attrNameLst>
                                      </p:cBhvr>
                                      <p:to>
                                        <p:strVal val="visible"/>
                                      </p:to>
                                    </p:set>
                                    <p:animEffect transition="in" filter="box(out)">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32" fill="hold" grpId="0" nodeType="clickEffect">
                                  <p:stCondLst>
                                    <p:cond delay="0"/>
                                  </p:stCondLst>
                                  <p:childTnLst>
                                    <p:set>
                                      <p:cBhvr>
                                        <p:cTn id="18" dur="1000" fill="hold">
                                          <p:stCondLst>
                                            <p:cond delay="0"/>
                                          </p:stCondLst>
                                        </p:cTn>
                                        <p:tgtEl>
                                          <p:spTgt spid="6"/>
                                        </p:tgtEl>
                                        <p:attrNameLst>
                                          <p:attrName>style.visibility</p:attrName>
                                        </p:attrNameLst>
                                      </p:cBhvr>
                                      <p:to>
                                        <p:strVal val="visible"/>
                                      </p:to>
                                    </p:set>
                                    <p:animEffect transition="in" filter="box(out)">
                                      <p:cBhvr>
                                        <p:cTn id="19" dur="1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32" fill="hold" grpId="0" nodeType="clickEffect">
                                  <p:stCondLst>
                                    <p:cond delay="0"/>
                                  </p:stCondLst>
                                  <p:childTnLst>
                                    <p:set>
                                      <p:cBhvr>
                                        <p:cTn id="23" dur="1000" fill="hold">
                                          <p:stCondLst>
                                            <p:cond delay="0"/>
                                          </p:stCondLst>
                                        </p:cTn>
                                        <p:tgtEl>
                                          <p:spTgt spid="8"/>
                                        </p:tgtEl>
                                        <p:attrNameLst>
                                          <p:attrName>style.visibility</p:attrName>
                                        </p:attrNameLst>
                                      </p:cBhvr>
                                      <p:to>
                                        <p:strVal val="visible"/>
                                      </p:to>
                                    </p:set>
                                    <p:animEffect transition="in" filter="box(out)">
                                      <p:cBhvr>
                                        <p:cTn id="24" dur="1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000" fill="hold">
                                          <p:stCondLst>
                                            <p:cond delay="0"/>
                                          </p:stCondLst>
                                        </p:cTn>
                                        <p:tgtEl>
                                          <p:spTgt spid="9"/>
                                        </p:tgtEl>
                                        <p:attrNameLst>
                                          <p:attrName>style.visibility</p:attrName>
                                        </p:attrNameLst>
                                      </p:cBhvr>
                                      <p:to>
                                        <p:strVal val="visible"/>
                                      </p:to>
                                    </p:set>
                                    <p:animEffect transition="in" filter="box(out)">
                                      <p:cBhvr>
                                        <p:cTn id="29" dur="1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32" fill="hold" grpId="0" nodeType="clickEffect">
                                  <p:stCondLst>
                                    <p:cond delay="0"/>
                                  </p:stCondLst>
                                  <p:childTnLst>
                                    <p:set>
                                      <p:cBhvr>
                                        <p:cTn id="33" dur="1000" fill="hold">
                                          <p:stCondLst>
                                            <p:cond delay="0"/>
                                          </p:stCondLst>
                                        </p:cTn>
                                        <p:tgtEl>
                                          <p:spTgt spid="5"/>
                                        </p:tgtEl>
                                        <p:attrNameLst>
                                          <p:attrName>style.visibility</p:attrName>
                                        </p:attrNameLst>
                                      </p:cBhvr>
                                      <p:to>
                                        <p:strVal val="visible"/>
                                      </p:to>
                                    </p:set>
                                    <p:animEffect transition="in" filter="box(out)">
                                      <p:cBhvr>
                                        <p:cTn id="3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1" grpId="0" bldLvl="0" animBg="1"/>
      <p:bldP spid="3" grpId="0" bldLvl="0" animBg="1"/>
      <p:bldP spid="6" grpId="0" bldLvl="0" animBg="1"/>
      <p:bldP spid="8" grpId="0" bldLvl="0" animBg="1"/>
      <p:bldP spid="9" grpId="0" bldLvl="0" animBg="1"/>
      <p:bldP spid="5"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7" name="对角圆角矩形 6"/>
          <p:cNvSpPr/>
          <p:nvPr/>
        </p:nvSpPr>
        <p:spPr>
          <a:xfrm>
            <a:off x="1637665" y="2664460"/>
            <a:ext cx="9027795" cy="2539365"/>
          </a:xfrm>
          <a:prstGeom prst="round2DiagRect">
            <a:avLst/>
          </a:prstGeom>
          <a:solidFill>
            <a:schemeClr val="accent6">
              <a:lumMod val="40000"/>
              <a:lumOff val="60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20000"/>
              </a:lnSpc>
            </a:pPr>
            <a:r>
              <a:rPr lang="en-US" altLang="zh-CN" sz="3200" b="1">
                <a:solidFill>
                  <a:schemeClr val="bg2">
                    <a:lumMod val="25000"/>
                  </a:schemeClr>
                </a:solidFill>
                <a:latin typeface="黑体" panose="02010609060101010101" charset="-122"/>
                <a:ea typeface="黑体" panose="02010609060101010101" charset="-122"/>
                <a:cs typeface="黑体" panose="02010609060101010101" charset="-122"/>
              </a:rPr>
              <a:t>   </a:t>
            </a:r>
            <a:r>
              <a:rPr lang="en-US" altLang="zh-CN" sz="3200" b="1">
                <a:solidFill>
                  <a:schemeClr val="bg2">
                    <a:lumMod val="25000"/>
                  </a:schemeClr>
                </a:solidFill>
                <a:latin typeface="微软雅黑" panose="020B0503020204020204" charset="-122"/>
                <a:ea typeface="微软雅黑" panose="020B0503020204020204" charset="-122"/>
                <a:cs typeface="微软雅黑" panose="020B0503020204020204" charset="-122"/>
              </a:rPr>
              <a:t> </a:t>
            </a:r>
            <a:r>
              <a:rPr lang="zh-CN" altLang="en-US" sz="3200" b="1">
                <a:solidFill>
                  <a:schemeClr val="bg2">
                    <a:lumMod val="25000"/>
                  </a:schemeClr>
                </a:solidFill>
                <a:latin typeface="微软雅黑" panose="020B0503020204020204" charset="-122"/>
                <a:ea typeface="微软雅黑" panose="020B0503020204020204" charset="-122"/>
                <a:cs typeface="微软雅黑" panose="020B0503020204020204" charset="-122"/>
              </a:rPr>
              <a:t>"五年计划"，它是计划经济体制的产物,是国家对经济加大干涉力度的产物。社会主义制度出现后,率先实施对经济的全面调控（学苏联），"五年计划"应时而生。</a:t>
            </a:r>
            <a:endParaRPr lang="zh-CN" altLang="en-US" sz="3200" b="1">
              <a:solidFill>
                <a:schemeClr val="bg2">
                  <a:lumMod val="25000"/>
                </a:schemeClr>
              </a:solidFill>
              <a:latin typeface="微软雅黑" panose="020B0503020204020204" charset="-122"/>
              <a:ea typeface="微软雅黑" panose="020B0503020204020204" charset="-122"/>
              <a:cs typeface="微软雅黑" panose="020B0503020204020204" charset="-122"/>
            </a:endParaRPr>
          </a:p>
        </p:txBody>
      </p:sp>
      <p:pic>
        <p:nvPicPr>
          <p:cNvPr id="32771" name="图片 9"/>
          <p:cNvPicPr>
            <a:picLocks noChangeAspect="1"/>
          </p:cNvPicPr>
          <p:nvPr/>
        </p:nvPicPr>
        <p:blipFill>
          <a:blip r:embed="rId2"/>
          <a:stretch>
            <a:fillRect/>
          </a:stretch>
        </p:blipFill>
        <p:spPr>
          <a:xfrm>
            <a:off x="2305685" y="1280795"/>
            <a:ext cx="7811770" cy="787400"/>
          </a:xfrm>
          <a:prstGeom prst="rect">
            <a:avLst/>
          </a:prstGeom>
          <a:noFill/>
          <a:ln w="9525">
            <a:noFill/>
          </a:ln>
        </p:spPr>
      </p:pic>
      <p:sp>
        <p:nvSpPr>
          <p:cNvPr id="12" name="TextBox 46"/>
          <p:cNvSpPr txBox="1"/>
          <p:nvPr/>
        </p:nvSpPr>
        <p:spPr>
          <a:xfrm>
            <a:off x="4810760" y="1413510"/>
            <a:ext cx="4227195" cy="521970"/>
          </a:xfrm>
          <a:prstGeom prst="rect">
            <a:avLst/>
          </a:prstGeom>
          <a:noFill/>
          <a:ln w="9525">
            <a:noFill/>
          </a:ln>
        </p:spPr>
        <p:txBody>
          <a:bodyPr wrap="square" anchor="t">
            <a:spAutoFit/>
          </a:bodyPr>
          <a:p>
            <a:r>
              <a:rPr lang="zh-CN" altLang="en-US" sz="2800" b="1" dirty="0">
                <a:solidFill>
                  <a:schemeClr val="bg1"/>
                </a:solidFill>
                <a:latin typeface="微软雅黑" panose="020B0503020204020204" charset="-122"/>
                <a:ea typeface="微软雅黑" panose="020B0503020204020204" charset="-122"/>
              </a:rPr>
              <a:t>五年规划的由来</a:t>
            </a:r>
            <a:endParaRPr lang="zh-CN" altLang="en-US" sz="2800" b="1" dirty="0">
              <a:solidFill>
                <a:schemeClr val="bg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diamond(in)">
                                      <p:cBhvr>
                                        <p:cTn id="7" dur="2000"/>
                                        <p:tgtEl>
                                          <p:spTgt spid="32771"/>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000"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ppt_x"/>
                                          </p:val>
                                        </p:tav>
                                        <p:tav tm="100000">
                                          <p:val>
                                            <p:strVal val="#ppt_x"/>
                                          </p:val>
                                        </p:tav>
                                      </p:tavLst>
                                    </p:anim>
                                    <p:anim calcmode="lin" valueType="num">
                                      <p:cBhvr additive="base">
                                        <p:cTn id="12"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556000" y="336868"/>
            <a:ext cx="5080000" cy="460375"/>
          </a:xfrm>
          <a:prstGeom prst="rect">
            <a:avLst/>
          </a:prstGeom>
          <a:solidFill>
            <a:schemeClr val="accent4">
              <a:lumMod val="40000"/>
              <a:lumOff val="60000"/>
            </a:schemeClr>
          </a:solidFill>
          <a:ln w="9525">
            <a:noFill/>
          </a:ln>
        </p:spPr>
        <p:txBody>
          <a:bodyPr>
            <a:spAutoFit/>
          </a:bodyPr>
          <a:p>
            <a:pPr indent="408305" algn="ctr"/>
            <a:r>
              <a:rPr lang="zh-CN" sz="2400">
                <a:latin typeface="方正粗黑宋简体" panose="02000000000000000000" charset="-122"/>
                <a:ea typeface="方正粗黑宋简体" panose="02000000000000000000" charset="-122"/>
                <a:cs typeface="方正粗黑宋简体" panose="02000000000000000000" charset="-122"/>
              </a:rPr>
              <a:t>“十四五”宝鸡工业怎么做？</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p:txBody>
      </p:sp>
      <p:graphicFrame>
        <p:nvGraphicFramePr>
          <p:cNvPr id="4" name="表格 3"/>
          <p:cNvGraphicFramePr/>
          <p:nvPr>
            <p:custDataLst>
              <p:tags r:id="rId1"/>
            </p:custDataLst>
          </p:nvPr>
        </p:nvGraphicFramePr>
        <p:xfrm>
          <a:off x="561975" y="1371600"/>
          <a:ext cx="11068050" cy="4881880"/>
        </p:xfrm>
        <a:graphic>
          <a:graphicData uri="http://schemas.openxmlformats.org/drawingml/2006/table">
            <a:tbl>
              <a:tblPr firstRow="1" bandRow="1">
                <a:tableStyleId>{5940675A-B579-460E-94D1-54222C63F5DA}</a:tableStyleId>
              </a:tblPr>
              <a:tblGrid>
                <a:gridCol w="1462405"/>
                <a:gridCol w="1600835"/>
                <a:gridCol w="1920240"/>
                <a:gridCol w="2025015"/>
                <a:gridCol w="4059555"/>
              </a:tblGrid>
              <a:tr h="684530">
                <a:tc>
                  <a:txBody>
                    <a:bodyPr/>
                    <a:p>
                      <a:pPr indent="0" algn="ctr">
                        <a:buNone/>
                      </a:pPr>
                      <a:r>
                        <a:rPr lang="en-US" sz="2000" b="1">
                          <a:solidFill>
                            <a:schemeClr val="tx1"/>
                          </a:solidFill>
                          <a:latin typeface="微软雅黑" panose="020B0503020204020204" charset="-122"/>
                          <a:ea typeface="微软雅黑" panose="020B0503020204020204" charset="-122"/>
                          <a:cs typeface="黑体" panose="02010609060101010101" charset="-122"/>
                        </a:rPr>
                        <a:t>发展目标</a:t>
                      </a:r>
                      <a:endParaRPr lang="en-US" altLang="en-US" sz="2000" b="1">
                        <a:solidFill>
                          <a:schemeClr val="tx1"/>
                        </a:solidFill>
                        <a:latin typeface="微软雅黑" panose="020B0503020204020204" charset="-122"/>
                        <a:ea typeface="微软雅黑" panose="020B0503020204020204"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lgn="ctr">
                        <a:buNone/>
                      </a:pPr>
                      <a:r>
                        <a:rPr lang="en-US" sz="2000" b="1">
                          <a:solidFill>
                            <a:schemeClr val="tx1"/>
                          </a:solidFill>
                          <a:latin typeface="微软雅黑" panose="020B0503020204020204" charset="-122"/>
                          <a:ea typeface="微软雅黑" panose="020B0503020204020204" charset="-122"/>
                          <a:cs typeface="黑体" panose="02010609060101010101" charset="-122"/>
                        </a:rPr>
                        <a:t>总体思路</a:t>
                      </a:r>
                      <a:endParaRPr lang="en-US" altLang="en-US" sz="2000" b="1">
                        <a:solidFill>
                          <a:schemeClr val="tx1"/>
                        </a:solidFill>
                        <a:latin typeface="微软雅黑" panose="020B0503020204020204" charset="-122"/>
                        <a:ea typeface="微软雅黑" panose="020B0503020204020204"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lgn="ctr">
                        <a:buNone/>
                      </a:pPr>
                      <a:r>
                        <a:rPr lang="en-US" sz="2000" b="1">
                          <a:solidFill>
                            <a:schemeClr val="tx1"/>
                          </a:solidFill>
                          <a:latin typeface="微软雅黑" panose="020B0503020204020204" charset="-122"/>
                          <a:ea typeface="微软雅黑" panose="020B0503020204020204" charset="-122"/>
                          <a:cs typeface="黑体" panose="02010609060101010101" charset="-122"/>
                        </a:rPr>
                        <a:t>工作重点</a:t>
                      </a:r>
                      <a:endParaRPr lang="en-US" altLang="en-US" sz="2000" b="1">
                        <a:solidFill>
                          <a:schemeClr val="tx1"/>
                        </a:solidFill>
                        <a:latin typeface="微软雅黑" panose="020B0503020204020204" charset="-122"/>
                        <a:ea typeface="微软雅黑" panose="020B0503020204020204"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buNone/>
                      </a:pPr>
                      <a:r>
                        <a:rPr lang="en-US" sz="2000" b="1">
                          <a:solidFill>
                            <a:schemeClr val="tx1"/>
                          </a:solidFill>
                          <a:latin typeface="微软雅黑" panose="020B0503020204020204" charset="-122"/>
                          <a:ea typeface="微软雅黑" panose="020B0503020204020204" charset="-122"/>
                          <a:cs typeface="黑体" panose="02010609060101010101" charset="-122"/>
                        </a:rPr>
                        <a:t>工作路径（工程）</a:t>
                      </a:r>
                      <a:endParaRPr lang="en-US" altLang="en-US" sz="2000" b="1">
                        <a:solidFill>
                          <a:schemeClr val="tx1"/>
                        </a:solidFill>
                        <a:latin typeface="微软雅黑" panose="020B0503020204020204" charset="-122"/>
                        <a:ea typeface="微软雅黑" panose="020B0503020204020204"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lgn="ctr">
                        <a:buNone/>
                      </a:pPr>
                      <a:r>
                        <a:rPr lang="en-US" sz="2000" b="1">
                          <a:solidFill>
                            <a:schemeClr val="tx1"/>
                          </a:solidFill>
                          <a:latin typeface="微软雅黑" panose="020B0503020204020204" charset="-122"/>
                          <a:ea typeface="微软雅黑" panose="020B0503020204020204" charset="-122"/>
                          <a:cs typeface="黑体" panose="02010609060101010101" charset="-122"/>
                        </a:rPr>
                        <a:t>实施措施</a:t>
                      </a:r>
                      <a:endParaRPr lang="en-US" altLang="en-US" sz="2000" b="1">
                        <a:solidFill>
                          <a:schemeClr val="tx1"/>
                        </a:solidFill>
                        <a:latin typeface="微软雅黑" panose="020B0503020204020204" charset="-122"/>
                        <a:ea typeface="微软雅黑" panose="020B0503020204020204"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40055">
                <a:tc rowSpan="9">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  一个目标 </a:t>
                      </a:r>
                      <a:endParaRPr lang="en-US" sz="1800" b="1">
                        <a:solidFill>
                          <a:schemeClr val="tx1"/>
                        </a:solidFill>
                        <a:latin typeface="微软雅黑" panose="020B0503020204020204" charset="-122"/>
                        <a:ea typeface="微软雅黑" panose="020B0503020204020204" charset="-122"/>
                        <a:cs typeface="微软雅黑" panose="020B0503020204020204" charset="-122"/>
                      </a:endParaRPr>
                    </a:p>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建设全国先进制造业中心、全国装备制造业名城、陕西省高端制造业基地 （三位一体）</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rowSpan="9">
                  <a:txBody>
                    <a:bodyPr/>
                    <a:p>
                      <a:pPr indent="0">
                        <a:buNone/>
                      </a:pPr>
                      <a:r>
                        <a:rPr lang="en-US" sz="1800" b="1">
                          <a:solidFill>
                            <a:schemeClr val="tx1"/>
                          </a:solidFill>
                          <a:latin typeface="微软雅黑" panose="020B0503020204020204" charset="-122"/>
                          <a:ea typeface="微软雅黑" panose="020B0503020204020204" charset="-122"/>
                          <a:cs typeface="宋体" panose="02010600030101010101" pitchFamily="2" charset="-122"/>
                        </a:rPr>
                        <a:t>聚焦四大千亿优势产业集群建设，通过做实、做强、做优先进制造业，加快转型升级，实现制造业高质量发展</a:t>
                      </a:r>
                      <a:endParaRPr lang="en-US" altLang="en-US" sz="1800" b="1">
                        <a:solidFill>
                          <a:schemeClr val="tx1"/>
                        </a:solidFill>
                        <a:latin typeface="微软雅黑" panose="020B0503020204020204" charset="-122"/>
                        <a:ea typeface="微软雅黑" panose="020B0503020204020204"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rowSpan="9">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1、支柱产业：重在做实（做实支柱产业稳基础） 2、优势装备：重在做强（做强特色装备显优势） 3、传统产业：重在做优（做优传统产业争市场） 4、新兴产业：重在合适（合：机遇+基础，适：条件）（发展新兴产业创未来） </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rowSpan="3">
                  <a:txBody>
                    <a:bodyPr/>
                    <a:p>
                      <a:pPr indent="0" algn="ctr">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创新引领 （创新驱动工程） （绿色制造工程）</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1、科技创新（技改、专精特新等）</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889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2、制度创新（国企改革、绿色安全等）</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5486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3、模式创新（2+1+3、网络销售+生产等）</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5486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数字化赋能 （融合发展工程）</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1、两化融合（信息化融合是产业高质量发展的必然）</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6926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2、智能制造（产业数字化形式，制造业的必然趋势）</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895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3、新产业、新业态（军民融合、一二三产业融合）</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883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产业链打造 （产业链打造工程）（园区承载工程）</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1、强链、延链（提升产业链：强龙头，育梯度企业）</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895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2、补链（完善产业链：新建或招商引资）</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2343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800" b="1">
                          <a:solidFill>
                            <a:schemeClr val="tx1"/>
                          </a:solidFill>
                          <a:latin typeface="微软雅黑" panose="020B0503020204020204" charset="-122"/>
                          <a:ea typeface="微软雅黑" panose="020B0503020204020204" charset="-122"/>
                          <a:cs typeface="微软雅黑" panose="020B0503020204020204" charset="-122"/>
                        </a:rPr>
                        <a:t>3、环境保障 </a:t>
                      </a:r>
                      <a:endParaRPr lang="en-US" altLang="en-US" sz="1800" b="1">
                        <a:solidFill>
                          <a:schemeClr val="tx1"/>
                        </a:solidFill>
                        <a:latin typeface="微软雅黑" panose="020B0503020204020204" charset="-122"/>
                        <a:ea typeface="微软雅黑" panose="020B0503020204020204" charset="-122"/>
                        <a:cs typeface="微软雅黑" panose="020B0503020204020204"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bl>
          </a:graphicData>
        </a:graphic>
      </p:graphicFrame>
      <p:sp>
        <p:nvSpPr>
          <p:cNvPr id="5" name="文本框 4"/>
          <p:cNvSpPr txBox="1"/>
          <p:nvPr/>
        </p:nvSpPr>
        <p:spPr>
          <a:xfrm>
            <a:off x="1620520" y="899795"/>
            <a:ext cx="8729980" cy="368300"/>
          </a:xfrm>
          <a:prstGeom prst="rect">
            <a:avLst/>
          </a:prstGeom>
          <a:gradFill>
            <a:gsLst>
              <a:gs pos="0">
                <a:srgbClr val="FE4444"/>
              </a:gs>
              <a:gs pos="100000">
                <a:srgbClr val="832B2B"/>
              </a:gs>
            </a:gsLst>
            <a:lin ang="5400000" scaled="0"/>
          </a:gradFill>
        </p:spPr>
        <p:txBody>
          <a:bodyPr wrap="square" rtlCol="0">
            <a:spAutoFit/>
          </a:bodyPr>
          <a:p>
            <a:r>
              <a:rPr lang="en-US" altLang="zh-CN" b="1">
                <a:solidFill>
                  <a:schemeClr val="bg1"/>
                </a:solidFill>
              </a:rPr>
              <a:t>     </a:t>
            </a:r>
            <a:r>
              <a:rPr lang="zh-CN" altLang="en-US" b="1">
                <a:solidFill>
                  <a:schemeClr val="bg1"/>
                </a:solidFill>
              </a:rPr>
              <a:t>围绕一个目标、聚焦四大千亿，采取三条路径，实施九项措施，实现高质量发展</a:t>
            </a:r>
            <a:endParaRPr lang="zh-CN" altLang="en-US" b="1">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1268730" y="2255520"/>
            <a:ext cx="9658350" cy="1005205"/>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         </a:t>
            </a:r>
            <a:r>
              <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重要的观点认识和名词概念</a:t>
            </a:r>
            <a:endPar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49276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1</a:t>
            </a:r>
            <a:r>
              <a:rPr lang="zh-CN" altLang="en-US" sz="3600" b="1"/>
              <a:t>、宝鸡工业强市“1459”战略</a:t>
            </a:r>
            <a:endParaRPr lang="zh-CN" altLang="en-US" sz="3600" b="1"/>
          </a:p>
        </p:txBody>
      </p:sp>
      <p:sp>
        <p:nvSpPr>
          <p:cNvPr id="3" name="文本框 2"/>
          <p:cNvSpPr txBox="1"/>
          <p:nvPr/>
        </p:nvSpPr>
        <p:spPr>
          <a:xfrm>
            <a:off x="796290" y="1285240"/>
            <a:ext cx="10668000" cy="4423410"/>
          </a:xfrm>
          <a:prstGeom prst="rect">
            <a:avLst/>
          </a:prstGeom>
          <a:noFill/>
        </p:spPr>
        <p:txBody>
          <a:bodyPr wrap="square" rtlCol="0">
            <a:spAutoFit/>
          </a:bodyPr>
          <a:p>
            <a:pPr>
              <a:lnSpc>
                <a:spcPct val="110000"/>
              </a:lnSpc>
            </a:pPr>
            <a:r>
              <a:rPr lang="zh-CN" altLang="en-US" sz="3600" b="1">
                <a:solidFill>
                  <a:srgbClr val="FF0000"/>
                </a:solidFill>
              </a:rPr>
              <a:t>“1”</a:t>
            </a:r>
            <a:r>
              <a:rPr lang="zh-CN" altLang="en-US" sz="2800" b="1"/>
              <a:t>围绕建设区域先进制造中心这一总体目标；</a:t>
            </a:r>
            <a:endParaRPr lang="zh-CN" altLang="en-US" sz="2800" b="1"/>
          </a:p>
          <a:p>
            <a:pPr>
              <a:lnSpc>
                <a:spcPct val="110000"/>
              </a:lnSpc>
            </a:pPr>
            <a:r>
              <a:rPr lang="zh-CN" altLang="en-US" sz="3600" b="1">
                <a:solidFill>
                  <a:srgbClr val="FF0000"/>
                </a:solidFill>
              </a:rPr>
              <a:t>“4”</a:t>
            </a:r>
            <a:r>
              <a:rPr lang="zh-CN" altLang="en-US" sz="2800" b="1"/>
              <a:t>做大做强先进结构材料、汽车及零部件、优势装备制造、食品工业四大优势产业集群；</a:t>
            </a:r>
            <a:endParaRPr lang="zh-CN" altLang="en-US" sz="2800" b="1"/>
          </a:p>
          <a:p>
            <a:pPr>
              <a:lnSpc>
                <a:spcPct val="110000"/>
              </a:lnSpc>
            </a:pPr>
            <a:r>
              <a:rPr lang="zh-CN" altLang="en-US" sz="3600" b="1">
                <a:solidFill>
                  <a:srgbClr val="FF0000"/>
                </a:solidFill>
              </a:rPr>
              <a:t>“5”</a:t>
            </a:r>
            <a:r>
              <a:rPr lang="zh-CN" altLang="en-US" sz="2800" b="1"/>
              <a:t>培育发展航空航天、新能源、电子信息、机器人、生物医药与健康设备五大新兴产业；</a:t>
            </a:r>
            <a:endParaRPr lang="zh-CN" altLang="en-US" sz="2800" b="1"/>
          </a:p>
          <a:p>
            <a:pPr>
              <a:lnSpc>
                <a:spcPct val="110000"/>
              </a:lnSpc>
            </a:pPr>
            <a:r>
              <a:rPr lang="zh-CN" altLang="en-US" sz="3600" b="1">
                <a:solidFill>
                  <a:srgbClr val="FF0000"/>
                </a:solidFill>
              </a:rPr>
              <a:t>“9”</a:t>
            </a:r>
            <a:r>
              <a:rPr lang="zh-CN" altLang="en-US" sz="2800" b="1"/>
              <a:t>聚力打造一个世界钛及钛合金产业基地，以及全国汽车及零部件、轨道交通、石油装备、机床工具、凤香型白酒、机器人及关键零部件、羊乳七个全国产业基地，一个传感器西部产业基地。</a:t>
            </a: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3230880" y="1304290"/>
            <a:ext cx="4848860"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2</a:t>
            </a:r>
            <a:r>
              <a:rPr lang="zh-CN" altLang="en-US" sz="3600" b="1"/>
              <a:t>、新发展理念</a:t>
            </a:r>
            <a:endParaRPr lang="zh-CN" altLang="en-US" sz="3600" b="1"/>
          </a:p>
        </p:txBody>
      </p:sp>
      <p:sp>
        <p:nvSpPr>
          <p:cNvPr id="3" name="文本框 2"/>
          <p:cNvSpPr txBox="1"/>
          <p:nvPr/>
        </p:nvSpPr>
        <p:spPr>
          <a:xfrm>
            <a:off x="2045335" y="2847340"/>
            <a:ext cx="7493635" cy="768350"/>
          </a:xfrm>
          <a:prstGeom prst="rect">
            <a:avLst/>
          </a:prstGeom>
          <a:noFill/>
        </p:spPr>
        <p:txBody>
          <a:bodyPr wrap="square" rtlCol="0">
            <a:spAutoFit/>
          </a:bodyPr>
          <a:p>
            <a:pPr>
              <a:lnSpc>
                <a:spcPct val="110000"/>
              </a:lnSpc>
            </a:pPr>
            <a:r>
              <a:rPr lang="zh-CN" altLang="en-US" sz="4000" b="1"/>
              <a:t>创新、协调、绿色、开放、共享</a:t>
            </a:r>
            <a:endParaRPr lang="zh-CN" alt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1942465" y="1877695"/>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3</a:t>
            </a:r>
            <a:r>
              <a:rPr lang="zh-CN" altLang="en-US" sz="3600" b="1"/>
              <a:t>、供给侧结构性改革</a:t>
            </a:r>
            <a:endParaRPr lang="zh-CN" altLang="en-US" sz="3600" b="1"/>
          </a:p>
        </p:txBody>
      </p:sp>
      <p:sp>
        <p:nvSpPr>
          <p:cNvPr id="3" name="文本框 2"/>
          <p:cNvSpPr txBox="1"/>
          <p:nvPr/>
        </p:nvSpPr>
        <p:spPr>
          <a:xfrm>
            <a:off x="1478915" y="3242945"/>
            <a:ext cx="9192260" cy="1296670"/>
          </a:xfrm>
          <a:prstGeom prst="rect">
            <a:avLst/>
          </a:prstGeom>
          <a:noFill/>
        </p:spPr>
        <p:txBody>
          <a:bodyPr wrap="square" rtlCol="0">
            <a:spAutoFit/>
          </a:bodyPr>
          <a:p>
            <a:pPr>
              <a:lnSpc>
                <a:spcPct val="140000"/>
              </a:lnSpc>
            </a:pPr>
            <a:r>
              <a:rPr lang="en-US" altLang="zh-CN" sz="2800" b="1"/>
              <a:t>        </a:t>
            </a:r>
            <a:r>
              <a:rPr lang="zh-CN" altLang="en-US" sz="2800" b="1"/>
              <a:t>供给侧结构性改革旨在调整经济结构，使要素实现最优配置，提升经济增长的质量和数量。</a:t>
            </a:r>
            <a:endParaRPr lang="zh-CN" alt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3" name="流程图: 过程 2"/>
          <p:cNvSpPr/>
          <p:nvPr/>
        </p:nvSpPr>
        <p:spPr>
          <a:xfrm>
            <a:off x="1407795" y="467995"/>
            <a:ext cx="373062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ctr">
              <a:buNone/>
            </a:pPr>
            <a:r>
              <a:rPr lang="en-US" sz="3600" b="1">
                <a:latin typeface="微软雅黑" panose="020B0503020204020204" charset="-122"/>
                <a:ea typeface="微软雅黑" panose="020B0503020204020204" charset="-122"/>
                <a:cs typeface="宋体" panose="02010600030101010101" pitchFamily="2" charset="-122"/>
                <a:sym typeface="+mn-ea"/>
              </a:rPr>
              <a:t>需求侧三驾马车</a:t>
            </a:r>
            <a:endParaRPr lang="zh-CN" altLang="en-US" sz="3600" b="1"/>
          </a:p>
        </p:txBody>
      </p:sp>
      <p:sp>
        <p:nvSpPr>
          <p:cNvPr id="13" name="文本框 12"/>
          <p:cNvSpPr txBox="1"/>
          <p:nvPr/>
        </p:nvSpPr>
        <p:spPr>
          <a:xfrm>
            <a:off x="6772910" y="2750820"/>
            <a:ext cx="309880" cy="368300"/>
          </a:xfrm>
          <a:prstGeom prst="rect">
            <a:avLst/>
          </a:prstGeom>
          <a:noFill/>
        </p:spPr>
        <p:txBody>
          <a:bodyPr wrap="none" rtlCol="0">
            <a:spAutoFit/>
          </a:bodyPr>
          <a:p>
            <a:endParaRPr lang="zh-CN" altLang="en-US"/>
          </a:p>
        </p:txBody>
      </p:sp>
      <p:sp>
        <p:nvSpPr>
          <p:cNvPr id="16" name="右大括号 15"/>
          <p:cNvSpPr/>
          <p:nvPr/>
        </p:nvSpPr>
        <p:spPr>
          <a:xfrm>
            <a:off x="3164205" y="2089785"/>
            <a:ext cx="344170" cy="2567940"/>
          </a:xfrm>
          <a:prstGeom prst="righ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1" name="圆角矩形 20"/>
          <p:cNvSpPr/>
          <p:nvPr/>
        </p:nvSpPr>
        <p:spPr>
          <a:xfrm>
            <a:off x="6904990" y="5616575"/>
            <a:ext cx="3850640" cy="441325"/>
          </a:xfrm>
          <a:prstGeom prst="roundRect">
            <a:avLst/>
          </a:prstGeom>
          <a:gradFill>
            <a:gsLst>
              <a:gs pos="0">
                <a:srgbClr val="FE4444"/>
              </a:gs>
              <a:gs pos="100000">
                <a:srgbClr val="832B2B"/>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经济潜在增速</a:t>
            </a:r>
            <a:endParaRPr lang="zh-CN" altLang="en-US" sz="2800" b="1"/>
          </a:p>
        </p:txBody>
      </p:sp>
      <p:sp>
        <p:nvSpPr>
          <p:cNvPr id="22" name="圆角矩形 21"/>
          <p:cNvSpPr/>
          <p:nvPr/>
        </p:nvSpPr>
        <p:spPr>
          <a:xfrm>
            <a:off x="1353820" y="5609590"/>
            <a:ext cx="3784600" cy="441325"/>
          </a:xfrm>
          <a:prstGeom prst="roundRect">
            <a:avLst/>
          </a:prstGeom>
          <a:gradFill>
            <a:gsLst>
              <a:gs pos="0">
                <a:srgbClr val="FE4444"/>
              </a:gs>
              <a:gs pos="100000">
                <a:srgbClr val="832B2B"/>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t>经济增速</a:t>
            </a:r>
            <a:endParaRPr lang="zh-CN" altLang="en-US" sz="2800" b="1"/>
          </a:p>
        </p:txBody>
      </p:sp>
      <p:sp>
        <p:nvSpPr>
          <p:cNvPr id="31" name="右箭头 30"/>
          <p:cNvSpPr/>
          <p:nvPr/>
        </p:nvSpPr>
        <p:spPr>
          <a:xfrm rot="7680000">
            <a:off x="3843655" y="4944110"/>
            <a:ext cx="686435" cy="485775"/>
          </a:xfrm>
          <a:prstGeom prst="rightArrow">
            <a:avLst/>
          </a:prstGeom>
          <a:solidFill>
            <a:schemeClr val="accent6"/>
          </a:solidFill>
          <a:ln>
            <a:solidFill>
              <a:srgbClr val="DFE1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右箭头 31"/>
          <p:cNvSpPr/>
          <p:nvPr/>
        </p:nvSpPr>
        <p:spPr>
          <a:xfrm rot="3900000">
            <a:off x="7602855" y="4959985"/>
            <a:ext cx="686435" cy="485775"/>
          </a:xfrm>
          <a:prstGeom prst="rightArrow">
            <a:avLst/>
          </a:prstGeom>
          <a:solidFill>
            <a:schemeClr val="accent6"/>
          </a:solidFill>
          <a:ln>
            <a:solidFill>
              <a:srgbClr val="DFE1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3" name="右箭头 32"/>
          <p:cNvSpPr/>
          <p:nvPr/>
        </p:nvSpPr>
        <p:spPr>
          <a:xfrm rot="10800000">
            <a:off x="5628005" y="5693410"/>
            <a:ext cx="686435" cy="272415"/>
          </a:xfrm>
          <a:prstGeom prst="rightArrow">
            <a:avLst/>
          </a:prstGeom>
          <a:ln>
            <a:solidFill>
              <a:srgbClr val="DFE1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右箭头 33"/>
          <p:cNvSpPr/>
          <p:nvPr/>
        </p:nvSpPr>
        <p:spPr>
          <a:xfrm>
            <a:off x="5730240" y="3237865"/>
            <a:ext cx="686435" cy="272415"/>
          </a:xfrm>
          <a:prstGeom prst="rightArrow">
            <a:avLst/>
          </a:prstGeom>
          <a:ln>
            <a:solidFill>
              <a:srgbClr val="DFE1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流程图: 过程 34"/>
          <p:cNvSpPr/>
          <p:nvPr/>
        </p:nvSpPr>
        <p:spPr>
          <a:xfrm>
            <a:off x="7025005" y="490855"/>
            <a:ext cx="3730625" cy="626110"/>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ctr">
              <a:buNone/>
            </a:pPr>
            <a:r>
              <a:rPr lang="zh-CN" altLang="en-US" sz="3600" b="1"/>
              <a:t>供给侧四大要素</a:t>
            </a:r>
            <a:endParaRPr lang="zh-CN" altLang="en-US" sz="3600" b="1"/>
          </a:p>
        </p:txBody>
      </p:sp>
      <p:sp>
        <p:nvSpPr>
          <p:cNvPr id="37" name="圆角矩形 36"/>
          <p:cNvSpPr/>
          <p:nvPr/>
        </p:nvSpPr>
        <p:spPr>
          <a:xfrm>
            <a:off x="1711960" y="1899920"/>
            <a:ext cx="114109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投资</a:t>
            </a:r>
            <a:endParaRPr lang="zh-CN" altLang="en-US" sz="3200" b="1">
              <a:solidFill>
                <a:schemeClr val="tx1"/>
              </a:solidFill>
            </a:endParaRPr>
          </a:p>
        </p:txBody>
      </p:sp>
      <p:sp>
        <p:nvSpPr>
          <p:cNvPr id="38" name="圆角矩形 37"/>
          <p:cNvSpPr/>
          <p:nvPr/>
        </p:nvSpPr>
        <p:spPr>
          <a:xfrm>
            <a:off x="1711960" y="3044190"/>
            <a:ext cx="114109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sz="3200" b="1">
                <a:solidFill>
                  <a:schemeClr val="tx1"/>
                </a:solidFill>
              </a:rPr>
              <a:t>消费</a:t>
            </a:r>
            <a:endParaRPr lang="zh-CN" altLang="zh-CN" sz="3200" b="1">
              <a:solidFill>
                <a:schemeClr val="tx1"/>
              </a:solidFill>
            </a:endParaRPr>
          </a:p>
        </p:txBody>
      </p:sp>
      <p:sp>
        <p:nvSpPr>
          <p:cNvPr id="39" name="圆角矩形 38"/>
          <p:cNvSpPr/>
          <p:nvPr/>
        </p:nvSpPr>
        <p:spPr>
          <a:xfrm>
            <a:off x="1710690" y="4188460"/>
            <a:ext cx="114109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出口</a:t>
            </a:r>
            <a:endParaRPr lang="zh-CN" altLang="en-US" sz="3200" b="1">
              <a:solidFill>
                <a:schemeClr val="tx1"/>
              </a:solidFill>
            </a:endParaRPr>
          </a:p>
        </p:txBody>
      </p:sp>
      <p:sp>
        <p:nvSpPr>
          <p:cNvPr id="40" name="圆角矩形 39"/>
          <p:cNvSpPr/>
          <p:nvPr/>
        </p:nvSpPr>
        <p:spPr>
          <a:xfrm>
            <a:off x="9236075" y="1503680"/>
            <a:ext cx="132905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rPr>
              <a:t>劳动力</a:t>
            </a:r>
            <a:endParaRPr lang="zh-CN" altLang="en-US" sz="2800" b="1">
              <a:solidFill>
                <a:schemeClr val="tx1"/>
              </a:solidFill>
            </a:endParaRPr>
          </a:p>
        </p:txBody>
      </p:sp>
      <p:sp>
        <p:nvSpPr>
          <p:cNvPr id="41" name="圆角矩形 40"/>
          <p:cNvSpPr/>
          <p:nvPr/>
        </p:nvSpPr>
        <p:spPr>
          <a:xfrm>
            <a:off x="9236075" y="2428875"/>
            <a:ext cx="132905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土</a:t>
            </a:r>
            <a:r>
              <a:rPr lang="en-US" altLang="zh-CN" sz="3200" b="1">
                <a:solidFill>
                  <a:schemeClr val="tx1"/>
                </a:solidFill>
              </a:rPr>
              <a:t>  </a:t>
            </a:r>
            <a:r>
              <a:rPr lang="zh-CN" altLang="en-US" sz="3200" b="1">
                <a:solidFill>
                  <a:schemeClr val="tx1"/>
                </a:solidFill>
              </a:rPr>
              <a:t>地</a:t>
            </a:r>
            <a:endParaRPr lang="zh-CN" altLang="en-US" sz="3200" b="1">
              <a:solidFill>
                <a:schemeClr val="tx1"/>
              </a:solidFill>
            </a:endParaRPr>
          </a:p>
        </p:txBody>
      </p:sp>
      <p:sp>
        <p:nvSpPr>
          <p:cNvPr id="42" name="圆角矩形 41"/>
          <p:cNvSpPr/>
          <p:nvPr/>
        </p:nvSpPr>
        <p:spPr>
          <a:xfrm>
            <a:off x="9236075" y="3320415"/>
            <a:ext cx="132905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资</a:t>
            </a:r>
            <a:r>
              <a:rPr lang="en-US" altLang="zh-CN" sz="3200" b="1">
                <a:solidFill>
                  <a:schemeClr val="tx1"/>
                </a:solidFill>
              </a:rPr>
              <a:t>  </a:t>
            </a:r>
            <a:r>
              <a:rPr lang="zh-CN" altLang="en-US" sz="3200" b="1">
                <a:solidFill>
                  <a:schemeClr val="tx1"/>
                </a:solidFill>
              </a:rPr>
              <a:t>本</a:t>
            </a:r>
            <a:endParaRPr lang="zh-CN" altLang="en-US" sz="3200" b="1">
              <a:solidFill>
                <a:schemeClr val="tx1"/>
              </a:solidFill>
            </a:endParaRPr>
          </a:p>
        </p:txBody>
      </p:sp>
      <p:sp>
        <p:nvSpPr>
          <p:cNvPr id="43" name="圆角矩形 42"/>
          <p:cNvSpPr/>
          <p:nvPr/>
        </p:nvSpPr>
        <p:spPr>
          <a:xfrm>
            <a:off x="9236075" y="4514850"/>
            <a:ext cx="1329055" cy="60071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chemeClr val="tx1"/>
                </a:solidFill>
              </a:rPr>
              <a:t>创</a:t>
            </a:r>
            <a:r>
              <a:rPr lang="en-US" altLang="zh-CN" sz="3200" b="1">
                <a:solidFill>
                  <a:schemeClr val="tx1"/>
                </a:solidFill>
              </a:rPr>
              <a:t>  </a:t>
            </a:r>
            <a:r>
              <a:rPr lang="zh-CN" altLang="en-US" sz="3200" b="1">
                <a:solidFill>
                  <a:schemeClr val="tx1"/>
                </a:solidFill>
              </a:rPr>
              <a:t>新</a:t>
            </a:r>
            <a:endParaRPr lang="zh-CN" altLang="en-US" sz="3200" b="1">
              <a:solidFill>
                <a:schemeClr val="tx1"/>
              </a:solidFill>
            </a:endParaRPr>
          </a:p>
        </p:txBody>
      </p:sp>
      <p:sp>
        <p:nvSpPr>
          <p:cNvPr id="44" name="右大括号 43"/>
          <p:cNvSpPr/>
          <p:nvPr/>
        </p:nvSpPr>
        <p:spPr>
          <a:xfrm rot="10800000">
            <a:off x="8538210" y="1747520"/>
            <a:ext cx="275590" cy="3238500"/>
          </a:xfrm>
          <a:prstGeom prst="rightBrac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7" name="文本框 6"/>
          <p:cNvSpPr txBox="1"/>
          <p:nvPr/>
        </p:nvSpPr>
        <p:spPr>
          <a:xfrm>
            <a:off x="4126230" y="2264410"/>
            <a:ext cx="675005" cy="2328545"/>
          </a:xfrm>
          <a:prstGeom prst="rect">
            <a:avLst/>
          </a:prstGeom>
          <a:solidFill>
            <a:srgbClr val="FF0000"/>
          </a:solidFill>
        </p:spPr>
        <p:txBody>
          <a:bodyPr vert="eaVert" wrap="square" rtlCol="0">
            <a:spAutoFit/>
          </a:bodyPr>
          <a:p>
            <a:r>
              <a:rPr lang="zh-CN" altLang="en-US" sz="3200" b="1">
                <a:solidFill>
                  <a:schemeClr val="bg1"/>
                </a:solidFill>
              </a:rPr>
              <a:t>需求侧刺激</a:t>
            </a:r>
            <a:endParaRPr lang="zh-CN" altLang="en-US" sz="3200" b="1">
              <a:solidFill>
                <a:schemeClr val="bg1"/>
              </a:solidFill>
            </a:endParaRPr>
          </a:p>
        </p:txBody>
      </p:sp>
      <p:sp>
        <p:nvSpPr>
          <p:cNvPr id="8" name="文本框 7"/>
          <p:cNvSpPr txBox="1"/>
          <p:nvPr/>
        </p:nvSpPr>
        <p:spPr>
          <a:xfrm>
            <a:off x="7440930" y="2265045"/>
            <a:ext cx="675005" cy="2328545"/>
          </a:xfrm>
          <a:prstGeom prst="rect">
            <a:avLst/>
          </a:prstGeom>
          <a:solidFill>
            <a:srgbClr val="FF0000"/>
          </a:solidFill>
        </p:spPr>
        <p:txBody>
          <a:bodyPr vert="eaVert" wrap="square" rtlCol="0">
            <a:spAutoFit/>
          </a:bodyPr>
          <a:p>
            <a:r>
              <a:rPr lang="zh-CN" altLang="en-US" sz="3200" b="1">
                <a:solidFill>
                  <a:schemeClr val="bg1"/>
                </a:solidFill>
              </a:rPr>
              <a:t>供给侧改革</a:t>
            </a:r>
            <a:endParaRPr lang="zh-CN" altLang="en-US" sz="3200" b="1">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p:cNvSpPr txBox="1"/>
          <p:nvPr/>
        </p:nvSpPr>
        <p:spPr>
          <a:xfrm>
            <a:off x="763270" y="262255"/>
            <a:ext cx="10714355" cy="6205220"/>
          </a:xfrm>
          <a:prstGeom prst="rect">
            <a:avLst/>
          </a:prstGeom>
          <a:noFill/>
        </p:spPr>
        <p:txBody>
          <a:bodyPr wrap="square" rtlCol="0">
            <a:spAutoFit/>
          </a:bodyPr>
          <a:p>
            <a:pPr>
              <a:lnSpc>
                <a:spcPct val="140000"/>
              </a:lnSpc>
            </a:pPr>
            <a:r>
              <a:rPr lang="en-US" altLang="zh-CN" sz="2800" b="1"/>
              <a:t>      </a:t>
            </a:r>
            <a:r>
              <a:rPr lang="en-US" altLang="zh-CN" sz="2800" b="1">
                <a:solidFill>
                  <a:srgbClr val="FF0000"/>
                </a:solidFill>
                <a:latin typeface="微软雅黑" panose="020B0503020204020204" charset="-122"/>
                <a:ea typeface="微软雅黑" panose="020B0503020204020204" charset="-122"/>
                <a:cs typeface="微软雅黑" panose="020B0503020204020204" charset="-122"/>
              </a:rPr>
              <a:t>  </a:t>
            </a:r>
            <a:r>
              <a:rPr sz="3200" b="1">
                <a:solidFill>
                  <a:srgbClr val="FF0000"/>
                </a:solidFill>
                <a:latin typeface="微软雅黑" panose="020B0503020204020204" charset="-122"/>
                <a:ea typeface="微软雅黑" panose="020B0503020204020204" charset="-122"/>
                <a:cs typeface="微软雅黑" panose="020B0503020204020204" charset="-122"/>
              </a:rPr>
              <a:t>供给侧结构性改革，</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用增量改革促存量调整，在增加投资过程中优化投资结构、产业结构，</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开源</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疏流，在经济可持续高速增长的基础上，实现经济可持续发展与人民生活水平不断提高；</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优化产权结构，国进民进、政府宏观调控与民间活力相互促进；就是优化投融资结构，促进资源整合，实现资源优化配置与优化再生；</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优化产业结构、提高产业质量，优化产品结构、提升产品质量；</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优化分配结构，实现公平分配，使消费成为生产力；</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优化流通结构，节省交易成本，提高有效经济总量；</a:t>
            </a:r>
            <a:r>
              <a:rPr sz="2800" b="1">
                <a:solidFill>
                  <a:srgbClr val="FF0000"/>
                </a:solidFill>
                <a:latin typeface="微软雅黑" panose="020B0503020204020204" charset="-122"/>
                <a:ea typeface="微软雅黑" panose="020B0503020204020204" charset="-122"/>
                <a:cs typeface="微软雅黑" panose="020B0503020204020204" charset="-122"/>
              </a:rPr>
              <a:t>就是</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优化消费结构，实现消费品不断升级，不断提高人民生活品质，实现创新—协调—绿色—开放—共享的发展。</a:t>
            </a:r>
            <a:endPar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2000"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69723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4</a:t>
            </a:r>
            <a:r>
              <a:rPr lang="zh-CN" altLang="en-US" sz="3600" b="1"/>
              <a:t>、三去一降一补</a:t>
            </a:r>
            <a:endParaRPr lang="zh-CN" altLang="en-US" sz="3600" b="1"/>
          </a:p>
        </p:txBody>
      </p:sp>
      <p:sp>
        <p:nvSpPr>
          <p:cNvPr id="3" name="文本框 2"/>
          <p:cNvSpPr txBox="1"/>
          <p:nvPr/>
        </p:nvSpPr>
        <p:spPr>
          <a:xfrm>
            <a:off x="796290" y="1431290"/>
            <a:ext cx="10668000" cy="4227195"/>
          </a:xfrm>
          <a:prstGeom prst="rect">
            <a:avLst/>
          </a:prstGeom>
          <a:noFill/>
        </p:spPr>
        <p:txBody>
          <a:bodyPr wrap="square" rtlCol="0">
            <a:spAutoFit/>
          </a:bodyPr>
          <a:p>
            <a:pPr>
              <a:lnSpc>
                <a:spcPct val="140000"/>
              </a:lnSpc>
            </a:pPr>
            <a:r>
              <a:rPr lang="en-US" altLang="zh-CN" b="1"/>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“三去一降一补”</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是习近平总书记主要针对产能过剩、楼市库存大、债务高企这三个方面，根据供给侧结构性改革提出的重要任务。</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40000"/>
              </a:lnSpc>
            </a:pPr>
            <a:r>
              <a:rPr lang="en-US" altLang="zh-CN" sz="3200" b="1">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“三去”</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即：去产能、去库存、去杠杆</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40000"/>
              </a:lnSpc>
            </a:pPr>
            <a:r>
              <a:rPr lang="en-US" altLang="zh-CN" sz="3200" b="1">
                <a:latin typeface="微软雅黑" panose="020B0503020204020204" charset="-122"/>
                <a:ea typeface="微软雅黑" panose="020B0503020204020204" charset="-122"/>
                <a:cs typeface="微软雅黑" panose="020B0503020204020204" charset="-122"/>
              </a:rPr>
              <a:t>    </a:t>
            </a:r>
            <a:r>
              <a:rPr lang="en-US" altLang="zh-CN" sz="3200" b="1">
                <a:solidFill>
                  <a:srgbClr val="FF0000"/>
                </a:solidFill>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“一降”</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即：降成本</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40000"/>
              </a:lnSpc>
            </a:pPr>
            <a:r>
              <a:rPr lang="en-US" altLang="zh-CN" sz="3200" b="1">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“一补”</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即：补短板</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1" end="1"/>
                                            </p:txEl>
                                          </p:spTgt>
                                        </p:tgtEl>
                                      </p:cBhvr>
                                    </p:animEffect>
                                  </p:childTnLst>
                                </p:cTn>
                              </p:par>
                            </p:childTnLst>
                          </p:cTn>
                        </p:par>
                        <p:par>
                          <p:cTn id="19" fill="hold">
                            <p:stCondLst>
                              <p:cond delay="500"/>
                            </p:stCondLst>
                            <p:childTnLst>
                              <p:par>
                                <p:cTn id="20" presetID="1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
                                            <p:txEl>
                                              <p:pRg st="2" end="2"/>
                                            </p:txEl>
                                          </p:spTgt>
                                        </p:tgtEl>
                                      </p:cBhvr>
                                    </p:animEffect>
                                  </p:childTnLst>
                                </p:cTn>
                              </p:par>
                            </p:childTnLst>
                          </p:cTn>
                        </p:par>
                        <p:par>
                          <p:cTn id="24" fill="hold">
                            <p:stCondLst>
                              <p:cond delay="1000"/>
                            </p:stCondLst>
                            <p:childTnLst>
                              <p:par>
                                <p:cTn id="25" presetID="12" presetClass="entr" presetSubtype="4"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20066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5</a:t>
            </a:r>
            <a:r>
              <a:rPr lang="zh-CN" altLang="en-US" sz="3600" b="1"/>
              <a:t>、服务型制造</a:t>
            </a:r>
            <a:endParaRPr lang="zh-CN" altLang="en-US" sz="3600" b="1"/>
          </a:p>
        </p:txBody>
      </p:sp>
      <p:sp>
        <p:nvSpPr>
          <p:cNvPr id="3" name="文本框 2"/>
          <p:cNvSpPr txBox="1"/>
          <p:nvPr/>
        </p:nvSpPr>
        <p:spPr>
          <a:xfrm>
            <a:off x="796290" y="934720"/>
            <a:ext cx="10668000" cy="5605780"/>
          </a:xfrm>
          <a:prstGeom prst="rect">
            <a:avLst/>
          </a:prstGeom>
          <a:noFill/>
        </p:spPr>
        <p:txBody>
          <a:bodyPr wrap="square" rtlCol="0">
            <a:spAutoFit/>
          </a:bodyPr>
          <a:p>
            <a:pPr>
              <a:lnSpc>
                <a:spcPct val="140000"/>
              </a:lnSpc>
            </a:pPr>
            <a:r>
              <a:rPr lang="en-US" altLang="zh-CN" b="1"/>
              <a:t>             </a:t>
            </a:r>
            <a:r>
              <a:rPr lang="en-US" altLang="zh-CN" b="1">
                <a:solidFill>
                  <a:srgbClr val="FF0000"/>
                </a:solidFill>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服务型制造</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是基于制造的服务和面向服务的制造，是基于生产的产品经济和基于消费的服务经济的融合。是制造与服务相融合的新产业形态，是一种新的制造模式。</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40000"/>
              </a:lnSpc>
            </a:pPr>
            <a:r>
              <a:rPr lang="en-US" altLang="zh-CN" sz="3200" b="1">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服务型制造的含义</a:t>
            </a:r>
            <a:r>
              <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为了实现制造价值链中各利益相关者的价值增值，通过产品和服务的融合、客户全程参与、企业相互提供生产性服务和服务性生产，实现分散化制造资源的整合和各自核心竞争力的高度协同，达到高效创新的一种制造模式。</a:t>
            </a:r>
            <a:endParaRPr lang="zh-CN" altLang="en-US" sz="32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332105"/>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6</a:t>
            </a:r>
            <a:r>
              <a:rPr lang="zh-CN" altLang="en-US" sz="3600" b="1"/>
              <a:t>、数字经济</a:t>
            </a:r>
            <a:endParaRPr lang="zh-CN" altLang="en-US" sz="3600" b="1"/>
          </a:p>
        </p:txBody>
      </p:sp>
      <p:sp>
        <p:nvSpPr>
          <p:cNvPr id="3" name="文本框 2"/>
          <p:cNvSpPr txBox="1"/>
          <p:nvPr/>
        </p:nvSpPr>
        <p:spPr>
          <a:xfrm>
            <a:off x="762000" y="972820"/>
            <a:ext cx="10668000" cy="4912995"/>
          </a:xfrm>
          <a:prstGeom prst="rect">
            <a:avLst/>
          </a:prstGeom>
          <a:noFill/>
        </p:spPr>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数字经济，</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作为经济学概念的数字经济是人类通过大数据（数字化的知识与信息）的</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识别—选择—过滤—存储—使用</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，引导、实现资源的快速优化配置与再生、实现经济高质量发展的经济形态。</a:t>
            </a:r>
            <a:endPar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a:p>
            <a:pPr>
              <a:lnSpc>
                <a:spcPct val="140000"/>
              </a:lnSpc>
            </a:pPr>
            <a:r>
              <a:rPr lang="en-US"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数字经济，</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作为一个内涵比较宽泛的概念，凡是直接或间接利用数据来引导资源发挥作用， 推动生产力发展的经济形态都可以纳入其范畴。</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在技术层面，</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包括大数据、云计算、物联网、区块链、人工智能、5G通信等新兴技术。</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在应用层面，</a:t>
            </a:r>
            <a:r>
              <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“新零售”、“新制造”等都是其典型代表。</a:t>
            </a:r>
            <a:endParaRPr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文本框 4"/>
          <p:cNvSpPr txBox="1"/>
          <p:nvPr/>
        </p:nvSpPr>
        <p:spPr>
          <a:xfrm>
            <a:off x="1262380" y="1004570"/>
            <a:ext cx="9862820" cy="5405755"/>
          </a:xfrm>
          <a:prstGeom prst="rect">
            <a:avLst/>
          </a:prstGeom>
          <a:noFill/>
        </p:spPr>
        <p:txBody>
          <a:bodyPr wrap="square" rtlCol="0">
            <a:spAutoFit/>
            <a:scene3d>
              <a:camera prst="orthographicFront"/>
              <a:lightRig rig="threePt" dir="t"/>
            </a:scene3d>
          </a:bodyPr>
          <a:p>
            <a:pPr>
              <a:lnSpc>
                <a:spcPct val="120000"/>
              </a:lnSpc>
            </a:pPr>
            <a:r>
              <a:rPr lang="en-US" altLang="zh-CN" b="1" kern="1800">
                <a:solidFill>
                  <a:schemeClr val="bg1"/>
                </a:solidFill>
                <a:uFillTx/>
                <a:sym typeface="+mn-ea"/>
              </a:rPr>
              <a:t>                 </a:t>
            </a:r>
            <a:r>
              <a:rPr lang="zh-CN" altLang="en-US" sz="3600" b="1" kern="1800">
                <a:solidFill>
                  <a:schemeClr val="accent1"/>
                </a:solidFill>
                <a:effectLst>
                  <a:outerShdw blurRad="38100" dist="25400" dir="5400000" algn="ctr" rotWithShape="0">
                    <a:srgbClr val="6E747A">
                      <a:alpha val="43000"/>
                    </a:srgbClr>
                  </a:outerShdw>
                </a:effectLst>
                <a:uFillTx/>
                <a:sym typeface="+mn-ea"/>
              </a:rPr>
              <a:t>从“十一五”（</a:t>
            </a:r>
            <a:r>
              <a:rPr lang="zh-CN" altLang="en-US" sz="3600" b="1" kern="1800">
                <a:solidFill>
                  <a:srgbClr val="FF0000"/>
                </a:solidFill>
                <a:effectLst>
                  <a:outerShdw blurRad="38100" dist="25400" dir="5400000" algn="ctr" rotWithShape="0">
                    <a:srgbClr val="6E747A">
                      <a:alpha val="43000"/>
                    </a:srgbClr>
                  </a:outerShdw>
                </a:effectLst>
                <a:uFillTx/>
                <a:sym typeface="+mn-ea"/>
              </a:rPr>
              <a:t>2006—2010年</a:t>
            </a:r>
            <a:r>
              <a:rPr lang="zh-CN" altLang="en-US" sz="3600" b="1" kern="1800">
                <a:solidFill>
                  <a:schemeClr val="accent1"/>
                </a:solidFill>
                <a:effectLst>
                  <a:outerShdw blurRad="38100" dist="25400" dir="5400000" algn="ctr" rotWithShape="0">
                    <a:srgbClr val="6E747A">
                      <a:alpha val="43000"/>
                    </a:srgbClr>
                  </a:outerShdw>
                </a:effectLst>
                <a:uFillTx/>
                <a:sym typeface="+mn-ea"/>
              </a:rPr>
              <a:t>）起，国家将“五年</a:t>
            </a:r>
            <a:r>
              <a:rPr lang="zh-CN" altLang="en-US" sz="3600" b="1" kern="1800">
                <a:solidFill>
                  <a:srgbClr val="FF0000"/>
                </a:solidFill>
                <a:effectLst>
                  <a:outerShdw blurRad="38100" dist="25400" dir="5400000" algn="ctr" rotWithShape="0">
                    <a:srgbClr val="6E747A">
                      <a:alpha val="43000"/>
                    </a:srgbClr>
                  </a:outerShdw>
                </a:effectLst>
                <a:uFillTx/>
                <a:sym typeface="+mn-ea"/>
              </a:rPr>
              <a:t>计</a:t>
            </a:r>
            <a:r>
              <a:rPr lang="zh-CN" altLang="en-US" sz="3600" b="1" kern="1800">
                <a:solidFill>
                  <a:schemeClr val="accent1"/>
                </a:solidFill>
                <a:effectLst>
                  <a:outerShdw blurRad="38100" dist="25400" dir="5400000" algn="ctr" rotWithShape="0">
                    <a:srgbClr val="6E747A">
                      <a:alpha val="43000"/>
                    </a:srgbClr>
                  </a:outerShdw>
                </a:effectLst>
                <a:uFillTx/>
                <a:sym typeface="+mn-ea"/>
              </a:rPr>
              <a:t>划”改为“五年</a:t>
            </a:r>
            <a:r>
              <a:rPr lang="zh-CN" altLang="en-US" sz="3600" b="1" kern="1800">
                <a:solidFill>
                  <a:srgbClr val="FF0000"/>
                </a:solidFill>
                <a:effectLst>
                  <a:outerShdw blurRad="38100" dist="25400" dir="5400000" algn="ctr" rotWithShape="0">
                    <a:srgbClr val="6E747A">
                      <a:alpha val="43000"/>
                    </a:srgbClr>
                  </a:outerShdw>
                </a:effectLst>
                <a:uFillTx/>
                <a:sym typeface="+mn-ea"/>
              </a:rPr>
              <a:t>规</a:t>
            </a:r>
            <a:r>
              <a:rPr lang="zh-CN" altLang="en-US" sz="3600" b="1" kern="1800">
                <a:solidFill>
                  <a:schemeClr val="accent1"/>
                </a:solidFill>
                <a:effectLst>
                  <a:outerShdw blurRad="38100" dist="25400" dir="5400000" algn="ctr" rotWithShape="0">
                    <a:srgbClr val="6E747A">
                      <a:alpha val="43000"/>
                    </a:srgbClr>
                  </a:outerShdw>
                </a:effectLst>
                <a:uFillTx/>
                <a:sym typeface="+mn-ea"/>
              </a:rPr>
              <a:t>划”。</a:t>
            </a: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a:p>
            <a:pPr>
              <a:lnSpc>
                <a:spcPct val="120000"/>
              </a:lnSpc>
            </a:pPr>
            <a:r>
              <a:rPr lang="zh-CN" altLang="en-US" sz="3600" b="1" kern="1800">
                <a:solidFill>
                  <a:schemeClr val="accent1"/>
                </a:solidFill>
                <a:effectLst>
                  <a:outerShdw blurRad="38100" dist="25400" dir="5400000" algn="ctr" rotWithShape="0">
                    <a:srgbClr val="6E747A">
                      <a:alpha val="43000"/>
                    </a:srgbClr>
                  </a:outerShdw>
                </a:effectLst>
                <a:uFillTx/>
                <a:sym typeface="+mn-ea"/>
              </a:rPr>
              <a:t> </a:t>
            </a:r>
            <a:r>
              <a:rPr lang="en-US" altLang="zh-CN" sz="3600" b="1" kern="1800">
                <a:solidFill>
                  <a:schemeClr val="accent1"/>
                </a:solidFill>
                <a:effectLst>
                  <a:outerShdw blurRad="38100" dist="25400" dir="5400000" algn="ctr" rotWithShape="0">
                    <a:srgbClr val="6E747A">
                      <a:alpha val="43000"/>
                    </a:srgbClr>
                  </a:outerShdw>
                </a:effectLst>
                <a:uFillTx/>
                <a:sym typeface="+mn-ea"/>
              </a:rPr>
              <a:t>       </a:t>
            </a:r>
            <a:r>
              <a:rPr lang="zh-CN" altLang="en-US" sz="3600" b="1" kern="1800">
                <a:solidFill>
                  <a:schemeClr val="accent1"/>
                </a:solidFill>
                <a:effectLst>
                  <a:outerShdw blurRad="38100" dist="25400" dir="5400000" algn="ctr" rotWithShape="0">
                    <a:srgbClr val="6E747A">
                      <a:alpha val="43000"/>
                    </a:srgbClr>
                  </a:outerShdw>
                </a:effectLst>
                <a:uFillTx/>
                <a:sym typeface="+mn-ea"/>
              </a:rPr>
              <a:t>从计划到规划，一字之差，充分反映出我国经济体制、发展理念、政府职能等方面的重大变革。体现了从作为组织整个社会经济活动的运行机制向作为政府促进社会经济持续协调发展的手段转变。体现了更加注重以人为本、促进全面、协调、可持续发展。</a:t>
            </a: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2000"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131064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数字产业化（数字产业）</a:t>
            </a:r>
            <a:endParaRPr lang="zh-CN" altLang="en-US" sz="3600" b="1"/>
          </a:p>
        </p:txBody>
      </p:sp>
      <p:sp>
        <p:nvSpPr>
          <p:cNvPr id="3" name="文本框 2"/>
          <p:cNvSpPr txBox="1"/>
          <p:nvPr/>
        </p:nvSpPr>
        <p:spPr>
          <a:xfrm>
            <a:off x="906780" y="2662555"/>
            <a:ext cx="10668000" cy="1899285"/>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指</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信息为加工对象，</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数字技术为加工手段，</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意识（广义的意识概念）产品为成果，</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介入全社会各领域为市场，对本身无明显利润但是可以提升其他产业利润的公共产业。</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131064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sym typeface="+mn-ea"/>
              </a:rPr>
              <a:t>产业</a:t>
            </a:r>
            <a:r>
              <a:rPr lang="zh-CN" altLang="en-US" sz="3600" b="1"/>
              <a:t>数字化</a:t>
            </a:r>
            <a:endParaRPr lang="zh-CN" altLang="en-US" sz="3600" b="1"/>
          </a:p>
        </p:txBody>
      </p:sp>
      <p:sp>
        <p:nvSpPr>
          <p:cNvPr id="3" name="文本框 2"/>
          <p:cNvSpPr txBox="1"/>
          <p:nvPr/>
        </p:nvSpPr>
        <p:spPr>
          <a:xfrm>
            <a:off x="906780" y="2662555"/>
            <a:ext cx="10668000" cy="25019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产业数字化，根据《中国产业数字化报告2020》报告中指出，是指在新一代数字科技支撑与引领下，</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数据为关键要素，</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价值释放为核心，</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数据赋能为主线，对产业链上下游全要素数字化升级、转型和再造的过程。</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1943100" y="1391920"/>
            <a:ext cx="8306435" cy="611505"/>
          </a:xfrm>
          <a:prstGeom prst="flowChartProcess">
            <a:avLst/>
          </a:prstGeom>
          <a:solidFill>
            <a:srgbClr val="FF0000"/>
          </a:solidFill>
        </p:spPr>
        <p:style>
          <a:lnRef idx="1">
            <a:schemeClr val="accent3"/>
          </a:lnRef>
          <a:fillRef idx="2">
            <a:schemeClr val="accent3"/>
          </a:fillRef>
          <a:effectRef idx="1">
            <a:schemeClr val="accent3"/>
          </a:effectRef>
          <a:fontRef idx="minor">
            <a:schemeClr val="dk1"/>
          </a:fontRef>
        </p:style>
        <p:txBody>
          <a:bodyPr rtlCol="0" anchor="ctr"/>
          <a:p>
            <a:pPr algn="ctr"/>
            <a:r>
              <a:rPr lang="zh-CN" altLang="en-US" sz="3600" b="1">
                <a:solidFill>
                  <a:schemeClr val="bg1"/>
                </a:solidFill>
              </a:rPr>
              <a:t>一是以数字科技为变革生产工具；</a:t>
            </a:r>
            <a:endParaRPr lang="zh-CN" altLang="en-US" sz="3600" b="1">
              <a:solidFill>
                <a:schemeClr val="bg1"/>
              </a:solidFill>
            </a:endParaRPr>
          </a:p>
        </p:txBody>
      </p:sp>
      <p:sp>
        <p:nvSpPr>
          <p:cNvPr id="5" name="文本框 4"/>
          <p:cNvSpPr txBox="1"/>
          <p:nvPr/>
        </p:nvSpPr>
        <p:spPr>
          <a:xfrm>
            <a:off x="1930400" y="571500"/>
            <a:ext cx="7915275" cy="645160"/>
          </a:xfrm>
          <a:prstGeom prst="rect">
            <a:avLst/>
          </a:prstGeom>
          <a:noFill/>
        </p:spPr>
        <p:txBody>
          <a:bodyPr wrap="square" rtlCol="0">
            <a:spAutoFit/>
          </a:bodyPr>
          <a:p>
            <a:r>
              <a:rPr lang="zh-CN" altLang="en-US" sz="3600" b="1"/>
              <a:t>从产业数字化的内涵来看：</a:t>
            </a:r>
            <a:endParaRPr lang="zh-CN" altLang="en-US" sz="3600" b="1"/>
          </a:p>
        </p:txBody>
      </p:sp>
      <p:sp>
        <p:nvSpPr>
          <p:cNvPr id="6" name="流程图: 过程 5"/>
          <p:cNvSpPr/>
          <p:nvPr/>
        </p:nvSpPr>
        <p:spPr>
          <a:xfrm>
            <a:off x="1943100" y="2126615"/>
            <a:ext cx="8306435" cy="611505"/>
          </a:xfrm>
          <a:prstGeom prst="flowChartProcess">
            <a:avLst/>
          </a:prstGeom>
          <a:solidFill>
            <a:schemeClr val="accent5">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p>
            <a:pPr algn="ctr"/>
            <a:r>
              <a:rPr lang="zh-CN" altLang="en-US" sz="3600" b="1"/>
              <a:t>二是以数据资源为关键生产要素；</a:t>
            </a:r>
            <a:endParaRPr lang="zh-CN" altLang="en-US" sz="3600" b="1"/>
          </a:p>
        </p:txBody>
      </p:sp>
      <p:sp>
        <p:nvSpPr>
          <p:cNvPr id="7" name="流程图: 过程 6"/>
          <p:cNvSpPr/>
          <p:nvPr/>
        </p:nvSpPr>
        <p:spPr>
          <a:xfrm>
            <a:off x="1943100" y="2846705"/>
            <a:ext cx="8306435" cy="611505"/>
          </a:xfrm>
          <a:prstGeom prst="flowChartProcess">
            <a:avLst/>
          </a:prstGeom>
          <a:solidFill>
            <a:srgbClr val="FF0000"/>
          </a:solidFill>
        </p:spPr>
        <p:style>
          <a:lnRef idx="1">
            <a:schemeClr val="accent3"/>
          </a:lnRef>
          <a:fillRef idx="2">
            <a:schemeClr val="accent3"/>
          </a:fillRef>
          <a:effectRef idx="1">
            <a:schemeClr val="accent3"/>
          </a:effectRef>
          <a:fontRef idx="minor">
            <a:schemeClr val="dk1"/>
          </a:fontRef>
        </p:style>
        <p:txBody>
          <a:bodyPr rtlCol="0" anchor="ctr"/>
          <a:p>
            <a:pPr algn="l"/>
            <a:r>
              <a:rPr lang="en-US" altLang="zh-CN" sz="3600" b="1"/>
              <a:t>      </a:t>
            </a:r>
            <a:r>
              <a:rPr lang="zh-CN" altLang="en-US" sz="3600" b="1">
                <a:solidFill>
                  <a:schemeClr val="bg1"/>
                </a:solidFill>
              </a:rPr>
              <a:t>三是以数字内容重构产品结构；</a:t>
            </a:r>
            <a:endParaRPr lang="zh-CN" altLang="en-US" sz="3600" b="1">
              <a:solidFill>
                <a:schemeClr val="bg1"/>
              </a:solidFill>
            </a:endParaRPr>
          </a:p>
        </p:txBody>
      </p:sp>
      <p:sp>
        <p:nvSpPr>
          <p:cNvPr id="8" name="流程图: 过程 7"/>
          <p:cNvSpPr/>
          <p:nvPr/>
        </p:nvSpPr>
        <p:spPr>
          <a:xfrm>
            <a:off x="1943100" y="3566795"/>
            <a:ext cx="8306435" cy="61150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solidFill>
                  <a:schemeClr val="tx1"/>
                </a:solidFill>
              </a:rPr>
              <a:t>四是以信息网络为市场配置纽带；</a:t>
            </a:r>
            <a:endParaRPr lang="zh-CN" altLang="en-US" sz="3600" b="1">
              <a:solidFill>
                <a:schemeClr val="tx1"/>
              </a:solidFill>
            </a:endParaRPr>
          </a:p>
        </p:txBody>
      </p:sp>
      <p:sp>
        <p:nvSpPr>
          <p:cNvPr id="9" name="流程图: 过程 8"/>
          <p:cNvSpPr/>
          <p:nvPr/>
        </p:nvSpPr>
        <p:spPr>
          <a:xfrm>
            <a:off x="1943100" y="427228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五是以服务平台为产业生态载体；</a:t>
            </a:r>
            <a:endParaRPr lang="zh-CN" altLang="en-US" sz="3600" b="1"/>
          </a:p>
        </p:txBody>
      </p:sp>
      <p:sp>
        <p:nvSpPr>
          <p:cNvPr id="10" name="流程图: 过程 9"/>
          <p:cNvSpPr/>
          <p:nvPr/>
        </p:nvSpPr>
        <p:spPr>
          <a:xfrm>
            <a:off x="1943100" y="4992370"/>
            <a:ext cx="8306435" cy="61150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solidFill>
                  <a:schemeClr val="tx1"/>
                </a:solidFill>
              </a:rPr>
              <a:t>六是以数字善治为发展机制条件。</a:t>
            </a:r>
            <a:endParaRPr lang="zh-CN" altLang="en-US" sz="3600" b="1">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p:tgtEl>
                                          <p:spTgt spid="2"/>
                                        </p:tgtEl>
                                        <p:attrNameLst>
                                          <p:attrName>ppt_y</p:attrName>
                                        </p:attrNameLst>
                                      </p:cBhvr>
                                      <p:tavLst>
                                        <p:tav tm="0">
                                          <p:val>
                                            <p:strVal val="#ppt_y+#ppt_h*1.125000"/>
                                          </p:val>
                                        </p:tav>
                                        <p:tav tm="100000">
                                          <p:val>
                                            <p:strVal val="#ppt_y"/>
                                          </p:val>
                                        </p:tav>
                                      </p:tavLst>
                                    </p:anim>
                                    <p:animEffect transition="in" filter="wipe(up)">
                                      <p:cBhvr>
                                        <p:cTn id="13" dur="500"/>
                                        <p:tgtEl>
                                          <p:spTgt spid="2"/>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p:tgtEl>
                                          <p:spTgt spid="6"/>
                                        </p:tgtEl>
                                        <p:attrNameLst>
                                          <p:attrName>ppt_y</p:attrName>
                                        </p:attrNameLst>
                                      </p:cBhvr>
                                      <p:tavLst>
                                        <p:tav tm="0">
                                          <p:val>
                                            <p:strVal val="#ppt_y+#ppt_h*1.125000"/>
                                          </p:val>
                                        </p:tav>
                                        <p:tav tm="100000">
                                          <p:val>
                                            <p:strVal val="#ppt_y"/>
                                          </p:val>
                                        </p:tav>
                                      </p:tavLst>
                                    </p:anim>
                                    <p:animEffect transition="in" filter="wipe(up)">
                                      <p:cBhvr>
                                        <p:cTn id="18" dur="500"/>
                                        <p:tgtEl>
                                          <p:spTgt spid="6"/>
                                        </p:tgtEl>
                                      </p:cBhvr>
                                    </p:animEffect>
                                  </p:childTnLst>
                                </p:cTn>
                              </p:par>
                            </p:childTnLst>
                          </p:cTn>
                        </p:par>
                        <p:par>
                          <p:cTn id="19" fill="hold">
                            <p:stCondLst>
                              <p:cond delay="1500"/>
                            </p:stCondLst>
                            <p:childTnLst>
                              <p:par>
                                <p:cTn id="20" presetID="1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p:tgtEl>
                                          <p:spTgt spid="7"/>
                                        </p:tgtEl>
                                        <p:attrNameLst>
                                          <p:attrName>ppt_y</p:attrName>
                                        </p:attrNameLst>
                                      </p:cBhvr>
                                      <p:tavLst>
                                        <p:tav tm="0">
                                          <p:val>
                                            <p:strVal val="#ppt_y+#ppt_h*1.125000"/>
                                          </p:val>
                                        </p:tav>
                                        <p:tav tm="100000">
                                          <p:val>
                                            <p:strVal val="#ppt_y"/>
                                          </p:val>
                                        </p:tav>
                                      </p:tavLst>
                                    </p:anim>
                                    <p:animEffect transition="in" filter="wipe(up)">
                                      <p:cBhvr>
                                        <p:cTn id="23" dur="500"/>
                                        <p:tgtEl>
                                          <p:spTgt spid="7"/>
                                        </p:tgtEl>
                                      </p:cBhvr>
                                    </p:animEffect>
                                  </p:childTnLst>
                                </p:cTn>
                              </p:par>
                            </p:childTnLst>
                          </p:cTn>
                        </p:par>
                        <p:par>
                          <p:cTn id="24" fill="hold">
                            <p:stCondLst>
                              <p:cond delay="2000"/>
                            </p:stCondLst>
                            <p:childTnLst>
                              <p:par>
                                <p:cTn id="25" presetID="12" presetClass="entr" presetSubtype="4"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p:tgtEl>
                                          <p:spTgt spid="8"/>
                                        </p:tgtEl>
                                        <p:attrNameLst>
                                          <p:attrName>ppt_y</p:attrName>
                                        </p:attrNameLst>
                                      </p:cBhvr>
                                      <p:tavLst>
                                        <p:tav tm="0">
                                          <p:val>
                                            <p:strVal val="#ppt_y+#ppt_h*1.125000"/>
                                          </p:val>
                                        </p:tav>
                                        <p:tav tm="100000">
                                          <p:val>
                                            <p:strVal val="#ppt_y"/>
                                          </p:val>
                                        </p:tav>
                                      </p:tavLst>
                                    </p:anim>
                                    <p:animEffect transition="in" filter="wipe(up)">
                                      <p:cBhvr>
                                        <p:cTn id="28" dur="500"/>
                                        <p:tgtEl>
                                          <p:spTgt spid="8"/>
                                        </p:tgtEl>
                                      </p:cBhvr>
                                    </p:animEffect>
                                  </p:childTnLst>
                                </p:cTn>
                              </p:par>
                            </p:childTnLst>
                          </p:cTn>
                        </p:par>
                        <p:par>
                          <p:cTn id="29" fill="hold">
                            <p:stCondLst>
                              <p:cond delay="2500"/>
                            </p:stCondLst>
                            <p:childTnLst>
                              <p:par>
                                <p:cTn id="30" presetID="12" presetClass="entr" presetSubtype="4"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p:tgtEl>
                                          <p:spTgt spid="9"/>
                                        </p:tgtEl>
                                        <p:attrNameLst>
                                          <p:attrName>ppt_y</p:attrName>
                                        </p:attrNameLst>
                                      </p:cBhvr>
                                      <p:tavLst>
                                        <p:tav tm="0">
                                          <p:val>
                                            <p:strVal val="#ppt_y+#ppt_h*1.125000"/>
                                          </p:val>
                                        </p:tav>
                                        <p:tav tm="100000">
                                          <p:val>
                                            <p:strVal val="#ppt_y"/>
                                          </p:val>
                                        </p:tav>
                                      </p:tavLst>
                                    </p:anim>
                                    <p:animEffect transition="in" filter="wipe(up)">
                                      <p:cBhvr>
                                        <p:cTn id="33" dur="500"/>
                                        <p:tgtEl>
                                          <p:spTgt spid="9"/>
                                        </p:tgtEl>
                                      </p:cBhvr>
                                    </p:animEffect>
                                  </p:childTnLst>
                                </p:cTn>
                              </p:par>
                            </p:childTnLst>
                          </p:cTn>
                        </p:par>
                        <p:par>
                          <p:cTn id="34" fill="hold">
                            <p:stCondLst>
                              <p:cond delay="3000"/>
                            </p:stCondLst>
                            <p:childTnLst>
                              <p:par>
                                <p:cTn id="35" presetID="12" presetClass="entr" presetSubtype="4"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p:tgtEl>
                                          <p:spTgt spid="10"/>
                                        </p:tgtEl>
                                        <p:attrNameLst>
                                          <p:attrName>ppt_y</p:attrName>
                                        </p:attrNameLst>
                                      </p:cBhvr>
                                      <p:tavLst>
                                        <p:tav tm="0">
                                          <p:val>
                                            <p:strVal val="#ppt_y+#ppt_h*1.125000"/>
                                          </p:val>
                                        </p:tav>
                                        <p:tav tm="100000">
                                          <p:val>
                                            <p:strVal val="#ppt_y"/>
                                          </p:val>
                                        </p:tav>
                                      </p:tavLst>
                                    </p:anim>
                                    <p:animEffect transition="in" filter="wipe(up)">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bldLvl="0" animBg="1"/>
      <p:bldP spid="6" grpId="0" bldLvl="0" animBg="1"/>
      <p:bldP spid="7" grpId="0" bldLvl="0" animBg="1"/>
      <p:bldP spid="8" grpId="0" bldLvl="0" animBg="1"/>
      <p:bldP spid="9" grpId="0" bldLvl="0" animBg="1"/>
      <p:bldP spid="10" grpId="0" bldLvl="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1942465" y="150368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t>7</a:t>
            </a:r>
            <a:r>
              <a:rPr lang="zh-CN" altLang="en-US" sz="3600" b="1"/>
              <a:t>、国家产业结构调整指导目录</a:t>
            </a:r>
            <a:endParaRPr lang="zh-CN" altLang="en-US" sz="3600" b="1"/>
          </a:p>
        </p:txBody>
      </p:sp>
      <p:sp>
        <p:nvSpPr>
          <p:cNvPr id="3" name="文本框 2"/>
          <p:cNvSpPr txBox="1"/>
          <p:nvPr/>
        </p:nvSpPr>
        <p:spPr>
          <a:xfrm>
            <a:off x="762000" y="2860675"/>
            <a:ext cx="10668000" cy="2501900"/>
          </a:xfrm>
          <a:prstGeom prst="rect">
            <a:avLst/>
          </a:prstGeom>
          <a:noFill/>
        </p:spPr>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国家产业结构调整指导目录是由国家发改委制定的指导国家产业发展方向的政策性文件，一般</a:t>
            </a:r>
            <a:r>
              <a:rPr sz="28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每两年</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修订一次。对不同类型的产业，国家在信贷支持、资本市场融资、财政支持、土地供应以及用电价格等方面规定了不同的政策。</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p:tgtEl>
                                          <p:spTgt spid="3"/>
                                        </p:tgtEl>
                                        <p:attrNameLst>
                                          <p:attrName>ppt_y</p:attrName>
                                        </p:attrNameLst>
                                      </p:cBhvr>
                                      <p:tavLst>
                                        <p:tav tm="0">
                                          <p:val>
                                            <p:strVal val="#ppt_y+#ppt_h*1.125000"/>
                                          </p:val>
                                        </p:tav>
                                        <p:tav tm="100000">
                                          <p:val>
                                            <p:strVal val="#ppt_y"/>
                                          </p:val>
                                        </p:tav>
                                      </p:tavLst>
                                    </p:anim>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954405" y="2409190"/>
            <a:ext cx="10285095" cy="264985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sz="36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sym typeface="+mn-ea"/>
              </a:rPr>
              <a:t>①鼓励类主要鼓励在国内具备研究开发产业化的技术基础，有利于形成新的经济增长点，同时具有较大的市场需求的产业，对于鼓励类的投资项目，各类金融机构应按照信贷原则提供信贷支持；</a:t>
            </a:r>
            <a:endParaRPr lang="zh-CN" altLang="en-US" sz="3600" b="1"/>
          </a:p>
        </p:txBody>
      </p:sp>
      <p:sp>
        <p:nvSpPr>
          <p:cNvPr id="3" name="文本框 2"/>
          <p:cNvSpPr txBox="1"/>
          <p:nvPr/>
        </p:nvSpPr>
        <p:spPr>
          <a:xfrm>
            <a:off x="762635" y="805815"/>
            <a:ext cx="10668000" cy="780415"/>
          </a:xfrm>
          <a:prstGeom prst="rect">
            <a:avLst/>
          </a:prstGeom>
          <a:noFill/>
        </p:spPr>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指导目录由鼓励、限制和淘汰三类目录组成。</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4" name="流程图: 过程 3"/>
          <p:cNvSpPr/>
          <p:nvPr/>
        </p:nvSpPr>
        <p:spPr>
          <a:xfrm>
            <a:off x="953135" y="2670175"/>
            <a:ext cx="10285095" cy="212788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sz="36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sym typeface="+mn-ea"/>
              </a:rPr>
              <a:t>②属于限制类的新建项目，投资管理部门不予审批、核准或备案，各金融机构不得发放贷款，土地管理、城市规划等部门不得办理有关手续；</a:t>
            </a:r>
            <a:endParaRPr lang="zh-CN" altLang="en-US" sz="3600" b="1"/>
          </a:p>
        </p:txBody>
      </p:sp>
      <p:sp>
        <p:nvSpPr>
          <p:cNvPr id="5" name="流程图: 过程 4">
            <a:hlinkClick r:id="rId2" tooltip="" action="ppaction://hlinksldjump"/>
          </p:cNvPr>
          <p:cNvSpPr/>
          <p:nvPr/>
        </p:nvSpPr>
        <p:spPr>
          <a:xfrm>
            <a:off x="954405" y="1694180"/>
            <a:ext cx="10285095" cy="387794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nSpc>
                <a:spcPct val="140000"/>
              </a:lnSpc>
            </a:pPr>
            <a:r>
              <a:rPr sz="36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sym typeface="+mn-ea"/>
              </a:rPr>
              <a:t>③对于淘汰类的项目，各金融机构应停止各种形式的授信支持，并采取措施收回已发放的贷款，各地区、各部门和有关企业要采取有力措施按规定期限淘汰，在淘汰期限内，国家价格主管部门可提高供电价格。</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xit" presetSubtype="10" fill="hold" grpId="1" nodeType="clickEffect">
                                  <p:stCondLst>
                                    <p:cond delay="0"/>
                                  </p:stCondLst>
                                  <p:childTnLst>
                                    <p:animEffect transition="out" filter="blinds(horizontal)">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grpId="1" nodeType="clickEffect">
                                  <p:stCondLst>
                                    <p:cond delay="0"/>
                                  </p:stCondLst>
                                  <p:childTnLst>
                                    <p:animEffect transition="out" filter="blinds(horizontal)">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par>
                                <p:cTn id="24" presetID="2" presetClass="entr" presetSubtype="4"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animBg="1"/>
      <p:bldP spid="4" grpId="1" animBg="1"/>
      <p:bldP spid="5" grpId="0" bldLvl="0" animBg="1"/>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p:cNvSpPr txBox="1"/>
          <p:nvPr/>
        </p:nvSpPr>
        <p:spPr>
          <a:xfrm>
            <a:off x="762000" y="835660"/>
            <a:ext cx="10668000" cy="20720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工业规模持续增长。</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2020年末，宝鸡市规上工业企业823户，较2015年增加233户；实现工业总产值3434.9亿元，较2015年增长18.14%</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4" name="文本框 3">
            <a:hlinkClick r:id="rId2" action="ppaction://hlinksldjump"/>
          </p:cNvPr>
          <p:cNvSpPr txBox="1"/>
          <p:nvPr/>
        </p:nvSpPr>
        <p:spPr>
          <a:xfrm>
            <a:off x="762000" y="3550285"/>
            <a:ext cx="10668000" cy="20720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制造行业增长势头良好。</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2020年全市制造业完成总产值3021亿元，较2015年长41%。制造业技术改造投资580亿元，年均增速达到20%以上。  </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p:cNvSpPr txBox="1"/>
          <p:nvPr/>
        </p:nvSpPr>
        <p:spPr>
          <a:xfrm>
            <a:off x="762000" y="499745"/>
            <a:ext cx="10668000" cy="146939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工业结构持续优化。</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先进制造业增加值总量占规上制造业的比重达到51.3%；对制造业增长贡献率为64.2%。</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762000" y="2075180"/>
            <a:ext cx="10668000" cy="20720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2800" b="1">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五大产业支柱作用凸显。</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着力打造汽车及零部件、钛及钛合金、能源化工、高端装备制造、烟酒食品等五大支柱产业。“十三五期间”五大支柱产业产值由1490亿元增长到2710亿元。</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2" name="文本框 1">
            <a:hlinkClick r:id="rId2" action="ppaction://hlinksldjump"/>
          </p:cNvPr>
          <p:cNvSpPr txBox="1"/>
          <p:nvPr/>
        </p:nvSpPr>
        <p:spPr>
          <a:xfrm>
            <a:off x="873760" y="4213860"/>
            <a:ext cx="10668000" cy="146939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新兴产业方兴未艾。</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2020年全市战略新兴产业实现产值约410亿元。</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p:tgtEl>
                                          <p:spTgt spid="2"/>
                                        </p:tgtEl>
                                        <p:attrNameLst>
                                          <p:attrName>ppt_y</p:attrName>
                                        </p:attrNameLst>
                                      </p:cBhvr>
                                      <p:tavLst>
                                        <p:tav tm="0">
                                          <p:val>
                                            <p:strVal val="#ppt_y+#ppt_h*1.125000"/>
                                          </p:val>
                                        </p:tav>
                                        <p:tav tm="100000">
                                          <p:val>
                                            <p:strVal val="#ppt_y"/>
                                          </p:val>
                                        </p:tav>
                                      </p:tavLst>
                                    </p:anim>
                                    <p:animEffect transition="in" filter="wipe(up)">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2" grpId="0" bldLvl="0" animBg="1"/>
    </p:bld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186563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科技创新发挥引领作用。</a:t>
            </a:r>
            <a:endParaRPr lang="zh-CN" altLang="en-US" sz="3600" b="1"/>
          </a:p>
        </p:txBody>
      </p:sp>
      <p:sp>
        <p:nvSpPr>
          <p:cNvPr id="5" name="流程图: 过程 4">
            <a:hlinkClick r:id="rId2" action="ppaction://hlinksldjump"/>
          </p:cNvPr>
          <p:cNvSpPr/>
          <p:nvPr/>
        </p:nvSpPr>
        <p:spPr>
          <a:xfrm>
            <a:off x="2087245" y="3575685"/>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技术创新成果显著。</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000" fill="hold">
                                          <p:stCondLst>
                                            <p:cond delay="0"/>
                                          </p:stCondLst>
                                        </p:cTn>
                                        <p:tgtEl>
                                          <p:spTgt spid="5"/>
                                        </p:tgtEl>
                                        <p:attrNameLst>
                                          <p:attrName>style.visibility</p:attrName>
                                        </p:attrNameLst>
                                      </p:cBhvr>
                                      <p:to>
                                        <p:strVal val="visible"/>
                                      </p:to>
                                    </p:set>
                                    <p:animEffect transition="in" filter="box(out)">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186563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工业转型示范园区成绩斐然。</a:t>
            </a:r>
            <a:endParaRPr lang="zh-CN" altLang="en-US" sz="3600" b="1"/>
          </a:p>
        </p:txBody>
      </p:sp>
      <p:sp>
        <p:nvSpPr>
          <p:cNvPr id="5" name="流程图: 过程 4">
            <a:hlinkClick r:id="rId2" action="ppaction://hlinksldjump"/>
          </p:cNvPr>
          <p:cNvSpPr/>
          <p:nvPr/>
        </p:nvSpPr>
        <p:spPr>
          <a:xfrm>
            <a:off x="2087245" y="3575685"/>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重点建设县域工业集中区成效显著。</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000" fill="hold">
                                          <p:stCondLst>
                                            <p:cond delay="0"/>
                                          </p:stCondLst>
                                        </p:cTn>
                                        <p:tgtEl>
                                          <p:spTgt spid="5"/>
                                        </p:tgtEl>
                                        <p:attrNameLst>
                                          <p:attrName>style.visibility</p:attrName>
                                        </p:attrNameLst>
                                      </p:cBhvr>
                                      <p:to>
                                        <p:strVal val="visible"/>
                                      </p:to>
                                    </p:set>
                                    <p:animEffect transition="in" filter="box(out)">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流程图: 过程 1"/>
          <p:cNvSpPr/>
          <p:nvPr/>
        </p:nvSpPr>
        <p:spPr>
          <a:xfrm>
            <a:off x="2087245" y="1865630"/>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项目投资持续扩大。</a:t>
            </a:r>
            <a:endParaRPr lang="zh-CN" altLang="en-US" sz="3600" b="1"/>
          </a:p>
        </p:txBody>
      </p:sp>
      <p:sp>
        <p:nvSpPr>
          <p:cNvPr id="5" name="流程图: 过程 4">
            <a:hlinkClick r:id="rId2" action="ppaction://hlinksldjump"/>
          </p:cNvPr>
          <p:cNvSpPr/>
          <p:nvPr/>
        </p:nvSpPr>
        <p:spPr>
          <a:xfrm>
            <a:off x="2087245" y="3575685"/>
            <a:ext cx="8306435" cy="611505"/>
          </a:xfrm>
          <a:prstGeom prst="flowChartProcess">
            <a:avLst/>
          </a:prstGeom>
          <a:gradFill>
            <a:gsLst>
              <a:gs pos="9900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b="1"/>
              <a:t>项目建设步伐加快。</a:t>
            </a:r>
            <a:endParaRPr lang="zh-CN" alt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000" fill="hold">
                                          <p:stCondLst>
                                            <p:cond delay="0"/>
                                          </p:stCondLst>
                                        </p:cTn>
                                        <p:tgtEl>
                                          <p:spTgt spid="5"/>
                                        </p:tgtEl>
                                        <p:attrNameLst>
                                          <p:attrName>style.visibility</p:attrName>
                                        </p:attrNameLst>
                                      </p:cBhvr>
                                      <p:to>
                                        <p:strVal val="visible"/>
                                      </p:to>
                                    </p:set>
                                    <p:animEffect transition="in" filter="box(out)">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p:cNvSpPr txBox="1"/>
          <p:nvPr/>
        </p:nvSpPr>
        <p:spPr>
          <a:xfrm>
            <a:off x="1132840" y="1457325"/>
            <a:ext cx="9984740" cy="4151630"/>
          </a:xfrm>
          <a:prstGeom prst="rect">
            <a:avLst/>
          </a:prstGeom>
          <a:noFill/>
        </p:spPr>
        <p:txBody>
          <a:bodyPr wrap="square" rtlCol="0">
            <a:spAutoFit/>
            <a:scene3d>
              <a:camera prst="orthographicFront"/>
              <a:lightRig rig="threePt" dir="t"/>
            </a:scene3d>
          </a:bodyPr>
          <a:p>
            <a:pPr algn="l">
              <a:lnSpc>
                <a:spcPct val="120000"/>
              </a:lnSpc>
            </a:pPr>
            <a:r>
              <a:rPr lang="en-US" altLang="zh-CN" b="1" kern="1800">
                <a:solidFill>
                  <a:schemeClr val="bg1"/>
                </a:solidFill>
                <a:uFillTx/>
                <a:sym typeface="+mn-ea"/>
              </a:rPr>
              <a:t> </a:t>
            </a:r>
            <a:r>
              <a:rPr lang="zh-CN" altLang="en-US" sz="3600" b="1" kern="1800">
                <a:solidFill>
                  <a:schemeClr val="accent1"/>
                </a:solidFill>
                <a:effectLst>
                  <a:outerShdw blurRad="38100" dist="25400" dir="5400000" algn="ctr" rotWithShape="0">
                    <a:srgbClr val="6E747A">
                      <a:alpha val="43000"/>
                    </a:srgbClr>
                  </a:outerShdw>
                </a:effectLst>
                <a:uFillTx/>
                <a:sym typeface="+mn-ea"/>
              </a:rPr>
              <a:t>规划与计划二者基本相似，</a:t>
            </a:r>
            <a:r>
              <a:rPr lang="zh-CN" altLang="en-US" sz="4000" b="1" kern="1800">
                <a:solidFill>
                  <a:srgbClr val="FF0000"/>
                </a:solidFill>
                <a:effectLst>
                  <a:outerShdw blurRad="38100" dist="25400" dir="5400000" algn="ctr" rotWithShape="0">
                    <a:srgbClr val="6E747A">
                      <a:alpha val="43000"/>
                    </a:srgbClr>
                  </a:outerShdw>
                </a:effectLst>
                <a:uFillTx/>
                <a:sym typeface="+mn-ea"/>
              </a:rPr>
              <a:t>不同</a:t>
            </a:r>
            <a:r>
              <a:rPr lang="zh-CN" altLang="en-US" sz="3600" b="1" kern="1800">
                <a:solidFill>
                  <a:schemeClr val="accent1"/>
                </a:solidFill>
                <a:effectLst>
                  <a:outerShdw blurRad="38100" dist="25400" dir="5400000" algn="ctr" rotWithShape="0">
                    <a:srgbClr val="6E747A">
                      <a:alpha val="43000"/>
                    </a:srgbClr>
                  </a:outerShdw>
                </a:effectLst>
                <a:uFillTx/>
                <a:sym typeface="+mn-ea"/>
              </a:rPr>
              <a:t>之处在于：</a:t>
            </a: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a:p>
            <a:pPr algn="l">
              <a:lnSpc>
                <a:spcPct val="120000"/>
              </a:lnSpc>
            </a:pPr>
            <a:r>
              <a:rPr lang="en-US" altLang="zh-CN" sz="3600" b="1" kern="1800">
                <a:solidFill>
                  <a:schemeClr val="accent1"/>
                </a:solidFill>
                <a:effectLst>
                  <a:outerShdw blurRad="38100" dist="25400" dir="5400000" algn="ctr" rotWithShape="0">
                    <a:srgbClr val="6E747A">
                      <a:alpha val="43000"/>
                    </a:srgbClr>
                  </a:outerShdw>
                </a:effectLst>
                <a:uFillTx/>
                <a:sym typeface="+mn-ea"/>
              </a:rPr>
              <a:t>         </a:t>
            </a:r>
            <a:r>
              <a:rPr lang="zh-CN" altLang="en-US" sz="3600" b="1" kern="1800">
                <a:solidFill>
                  <a:srgbClr val="FF0000"/>
                </a:solidFill>
                <a:effectLst>
                  <a:outerShdw blurRad="38100" dist="25400" dir="5400000" algn="ctr" rotWithShape="0">
                    <a:srgbClr val="6E747A">
                      <a:alpha val="43000"/>
                    </a:srgbClr>
                  </a:outerShdw>
                </a:effectLst>
                <a:uFillTx/>
                <a:sym typeface="+mn-ea"/>
              </a:rPr>
              <a:t>规划</a:t>
            </a:r>
            <a:r>
              <a:rPr lang="zh-CN" altLang="en-US" sz="3600" b="1" kern="1800">
                <a:solidFill>
                  <a:schemeClr val="accent1"/>
                </a:solidFill>
                <a:effectLst>
                  <a:outerShdw blurRad="38100" dist="25400" dir="5400000" algn="ctr" rotWithShape="0">
                    <a:srgbClr val="6E747A">
                      <a:alpha val="43000"/>
                    </a:srgbClr>
                  </a:outerShdw>
                </a:effectLst>
                <a:uFillTx/>
                <a:sym typeface="+mn-ea"/>
              </a:rPr>
              <a:t>具有长远性、全局性、战略性、方向性、概括性和鼓动性；</a:t>
            </a: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a:p>
            <a:pPr algn="l">
              <a:lnSpc>
                <a:spcPct val="120000"/>
              </a:lnSpc>
            </a:pPr>
            <a:r>
              <a:rPr lang="en-US" altLang="zh-CN" sz="3600" b="1" kern="1800">
                <a:solidFill>
                  <a:schemeClr val="accent1"/>
                </a:solidFill>
                <a:effectLst>
                  <a:outerShdw blurRad="38100" dist="25400" dir="5400000" algn="ctr" rotWithShape="0">
                    <a:srgbClr val="6E747A">
                      <a:alpha val="43000"/>
                    </a:srgbClr>
                  </a:outerShdw>
                </a:effectLst>
                <a:uFillTx/>
                <a:sym typeface="+mn-ea"/>
              </a:rPr>
              <a:t>          </a:t>
            </a:r>
            <a:r>
              <a:rPr lang="zh-CN" altLang="en-US" sz="3600" b="1" kern="1800">
                <a:solidFill>
                  <a:srgbClr val="FF0000"/>
                </a:solidFill>
                <a:effectLst>
                  <a:outerShdw blurRad="38100" dist="25400" dir="5400000" algn="ctr" rotWithShape="0">
                    <a:srgbClr val="6E747A">
                      <a:alpha val="43000"/>
                    </a:srgbClr>
                  </a:outerShdw>
                </a:effectLst>
                <a:uFillTx/>
                <a:sym typeface="+mn-ea"/>
              </a:rPr>
              <a:t>计划</a:t>
            </a:r>
            <a:r>
              <a:rPr lang="zh-CN" altLang="en-US" sz="3600" b="1" kern="1800">
                <a:solidFill>
                  <a:schemeClr val="accent1"/>
                </a:solidFill>
                <a:effectLst>
                  <a:outerShdw blurRad="38100" dist="25400" dir="5400000" algn="ctr" rotWithShape="0">
                    <a:srgbClr val="6E747A">
                      <a:alpha val="43000"/>
                    </a:srgbClr>
                  </a:outerShdw>
                </a:effectLst>
                <a:uFillTx/>
                <a:sym typeface="+mn-ea"/>
              </a:rPr>
              <a:t>具有微观性，区域性，灵活性和操作性强的特点。</a:t>
            </a: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a:p>
            <a:pPr>
              <a:lnSpc>
                <a:spcPct val="120000"/>
              </a:lnSpc>
            </a:pPr>
            <a:endParaRPr lang="zh-CN" altLang="en-US" sz="3600" b="1" kern="1800">
              <a:solidFill>
                <a:schemeClr val="accent1"/>
              </a:solidFill>
              <a:effectLst>
                <a:outerShdw blurRad="38100" dist="25400" dir="5400000" algn="ctr" rotWithShape="0">
                  <a:srgbClr val="6E747A">
                    <a:alpha val="43000"/>
                  </a:srgbClr>
                </a:outerShdw>
              </a:effectLst>
              <a:uFillTx/>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2000"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p:cNvSpPr txBox="1"/>
          <p:nvPr/>
        </p:nvSpPr>
        <p:spPr>
          <a:xfrm>
            <a:off x="762000" y="1186180"/>
            <a:ext cx="10668000" cy="207200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经济总量持续提升。</a:t>
            </a:r>
            <a:r>
              <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“十三五”期间全市非公经济增加值净增296.76亿元， 2020年达到1141.59亿元，占全市经济总量的比重为50.1%。</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
        <p:nvSpPr>
          <p:cNvPr id="2" name="文本框 1">
            <a:hlinkClick r:id="rId2" action="ppaction://hlinksldjump"/>
          </p:cNvPr>
          <p:cNvSpPr txBox="1"/>
          <p:nvPr/>
        </p:nvSpPr>
        <p:spPr>
          <a:xfrm>
            <a:off x="873760" y="3746500"/>
            <a:ext cx="10668000" cy="86614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民企竞争力不断增强。</a:t>
            </a:r>
            <a:endParaRPr sz="28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p:tgtEl>
                                          <p:spTgt spid="2"/>
                                        </p:tgtEl>
                                        <p:attrNameLst>
                                          <p:attrName>ppt_y</p:attrName>
                                        </p:attrNameLst>
                                      </p:cBhvr>
                                      <p:tavLst>
                                        <p:tav tm="0">
                                          <p:val>
                                            <p:strVal val="#ppt_y+#ppt_h*1.125000"/>
                                          </p:val>
                                        </p:tav>
                                        <p:tav tm="100000">
                                          <p:val>
                                            <p:strVal val="#ppt_y"/>
                                          </p:val>
                                        </p:tav>
                                      </p:tavLst>
                                    </p:anim>
                                    <p:animEffect transition="in" filter="wipe(up)">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2" grpId="0" bldLvl="0" animBg="1"/>
    </p:bld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a:hlinkClick r:id="rId2" action="ppaction://hlinksldjump"/>
          </p:cNvPr>
          <p:cNvSpPr txBox="1"/>
          <p:nvPr/>
        </p:nvSpPr>
        <p:spPr>
          <a:xfrm>
            <a:off x="1383665" y="1434465"/>
            <a:ext cx="9770110" cy="293433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到2025年，</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规模以上工业增加值</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增速</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达到</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7%</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，规模以上工业中战略性新兴产业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总产值比重</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达到</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，全市规模以上工业企业达到</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1200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户，工业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产值50亿</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元以上企业突破</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30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户，过</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百亿</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企业突破</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15</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a:hlinkClick r:id="rId2" action="ppaction://hlinksldjump"/>
          </p:cNvPr>
          <p:cNvSpPr txBox="1"/>
          <p:nvPr/>
        </p:nvSpPr>
        <p:spPr>
          <a:xfrm>
            <a:off x="1383665" y="1434465"/>
            <a:ext cx="9770110" cy="293433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到2025年，</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制造业增加值年均</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增速达8%</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左右，全员劳动</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生产率增长5%</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，争创国家级制造业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单项冠军</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5</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户，国家级和省级</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“专精特新”</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90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“小巨人”</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10户</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以上。</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a:hlinkClick r:id="rId2" action="ppaction://hlinksldjump"/>
          </p:cNvPr>
          <p:cNvSpPr txBox="1"/>
          <p:nvPr/>
        </p:nvSpPr>
        <p:spPr>
          <a:xfrm>
            <a:off x="1383665" y="1434465"/>
            <a:ext cx="9770110" cy="362331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到2025年，</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建成</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国家级</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创新中心和企业技术中心</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12</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个，</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省级90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个以上，</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市级</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企业技术中心</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250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个以上，</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高新技术</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企业数量达到</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300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户以上，</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科技型</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中小企业</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350</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户以上，规上制造业研发投入占主营业务收入比重达到</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2%</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文本框 2">
            <a:hlinkClick r:id="rId2" action="ppaction://hlinksldjump"/>
          </p:cNvPr>
          <p:cNvSpPr txBox="1"/>
          <p:nvPr/>
        </p:nvSpPr>
        <p:spPr>
          <a:xfrm>
            <a:off x="1383665" y="1434465"/>
            <a:ext cx="9770110" cy="2244725"/>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p>
            <a:pPr>
              <a:lnSpc>
                <a:spcPct val="140000"/>
              </a:lnSpc>
            </a:pPr>
            <a:r>
              <a:rPr lang="en-US" altLang="zh-CN" b="1"/>
              <a:t>        </a:t>
            </a:r>
            <a:r>
              <a:rPr lang="en-US" altLang="zh-CN" sz="3600" b="1">
                <a:solidFill>
                  <a:srgbClr val="FF0000"/>
                </a:solidFill>
              </a:rPr>
              <a:t> </a:t>
            </a:r>
            <a:r>
              <a:rPr sz="36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到2025年，</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建设一批</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智能制造特色工厂和20户绿色工厂</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，实施一批</a:t>
            </a:r>
            <a:r>
              <a:rPr sz="3200" b="1">
                <a:solidFill>
                  <a:srgbClr val="FF0000"/>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智能制造试点示范项目</a:t>
            </a:r>
            <a:r>
              <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，加快智能制造标准在宝鸡的推广示范。</a:t>
            </a:r>
            <a:endParaRPr sz="3200" b="1">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32771" name="图片 9"/>
          <p:cNvPicPr>
            <a:picLocks noChangeAspect="1"/>
          </p:cNvPicPr>
          <p:nvPr/>
        </p:nvPicPr>
        <p:blipFill>
          <a:blip r:embed="rId2"/>
          <a:stretch>
            <a:fillRect/>
          </a:stretch>
        </p:blipFill>
        <p:spPr>
          <a:xfrm>
            <a:off x="1724660" y="1120140"/>
            <a:ext cx="8982710" cy="787400"/>
          </a:xfrm>
          <a:prstGeom prst="rect">
            <a:avLst/>
          </a:prstGeom>
          <a:noFill/>
          <a:ln w="9525">
            <a:noFill/>
          </a:ln>
        </p:spPr>
      </p:pic>
      <p:sp>
        <p:nvSpPr>
          <p:cNvPr id="12" name="TextBox 46"/>
          <p:cNvSpPr txBox="1"/>
          <p:nvPr/>
        </p:nvSpPr>
        <p:spPr>
          <a:xfrm>
            <a:off x="2953385" y="1189990"/>
            <a:ext cx="8197215" cy="521970"/>
          </a:xfrm>
          <a:prstGeom prst="rect">
            <a:avLst/>
          </a:prstGeom>
          <a:noFill/>
          <a:ln w="9525">
            <a:noFill/>
          </a:ln>
        </p:spPr>
        <p:txBody>
          <a:bodyPr wrap="square" anchor="t">
            <a:spAutoFit/>
          </a:bodyPr>
          <a:p>
            <a:r>
              <a:rPr lang="zh-CN" altLang="en-US" sz="2800" b="1" dirty="0">
                <a:solidFill>
                  <a:schemeClr val="bg1"/>
                </a:solidFill>
                <a:latin typeface="微软雅黑" panose="020B0503020204020204" charset="-122"/>
                <a:ea typeface="微软雅黑" panose="020B0503020204020204" charset="-122"/>
              </a:rPr>
              <a:t>五年规划（计划）的重要地位和独特作用</a:t>
            </a:r>
            <a:endParaRPr lang="zh-CN" altLang="en-US" sz="2800" b="1" dirty="0">
              <a:solidFill>
                <a:schemeClr val="bg1"/>
              </a:solidFill>
              <a:latin typeface="微软雅黑" panose="020B0503020204020204" charset="-122"/>
              <a:ea typeface="微软雅黑" panose="020B0503020204020204" charset="-122"/>
            </a:endParaRPr>
          </a:p>
        </p:txBody>
      </p:sp>
      <p:sp>
        <p:nvSpPr>
          <p:cNvPr id="13" name="Round Same Side Corner Rectangle 23"/>
          <p:cNvSpPr/>
          <p:nvPr/>
        </p:nvSpPr>
        <p:spPr>
          <a:xfrm rot="16200000">
            <a:off x="1836579" y="2314416"/>
            <a:ext cx="609600" cy="633413"/>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1</a:t>
            </a:r>
            <a:endParaRPr lang="en-US" altLang="zh-CN" sz="2800" strike="noStrike" noProof="1">
              <a:solidFill>
                <a:schemeClr val="bg1">
                  <a:lumMod val="50000"/>
                  <a:lumOff val="50000"/>
                </a:schemeClr>
              </a:solidFill>
              <a:latin typeface="Impact" panose="020B0806030902050204" charset="0"/>
            </a:endParaRPr>
          </a:p>
        </p:txBody>
      </p:sp>
      <p:sp>
        <p:nvSpPr>
          <p:cNvPr id="14" name="五边形 13"/>
          <p:cNvSpPr/>
          <p:nvPr/>
        </p:nvSpPr>
        <p:spPr>
          <a:xfrm>
            <a:off x="2562860" y="2362835"/>
            <a:ext cx="789178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五年规划为党的主张转化为国家意志提供重要途径</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5" name="Round Same Side Corner Rectangle 23"/>
          <p:cNvSpPr/>
          <p:nvPr/>
        </p:nvSpPr>
        <p:spPr>
          <a:xfrm rot="16200000">
            <a:off x="1838166" y="3082766"/>
            <a:ext cx="608013" cy="63500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2</a:t>
            </a:r>
            <a:endParaRPr lang="en-US" altLang="zh-CN" sz="2800" strike="noStrike" noProof="1">
              <a:solidFill>
                <a:schemeClr val="bg1">
                  <a:lumMod val="50000"/>
                  <a:lumOff val="50000"/>
                </a:schemeClr>
              </a:solidFill>
              <a:latin typeface="Impact" panose="020B0806030902050204" charset="0"/>
            </a:endParaRPr>
          </a:p>
        </p:txBody>
      </p:sp>
      <p:sp>
        <p:nvSpPr>
          <p:cNvPr id="16" name="五边形 15"/>
          <p:cNvSpPr/>
          <p:nvPr/>
        </p:nvSpPr>
        <p:spPr>
          <a:xfrm>
            <a:off x="2562860" y="3131185"/>
            <a:ext cx="7891145" cy="560705"/>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五年规划是推动国家发展战略连续稳定实施的重要保障</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17" name="Round Same Side Corner Rectangle 23"/>
          <p:cNvSpPr/>
          <p:nvPr/>
        </p:nvSpPr>
        <p:spPr>
          <a:xfrm rot="16200000">
            <a:off x="1837373" y="3888423"/>
            <a:ext cx="609600" cy="63500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3</a:t>
            </a:r>
            <a:endParaRPr lang="en-US" altLang="zh-CN" sz="2800" strike="noStrike" noProof="1">
              <a:solidFill>
                <a:schemeClr val="bg1">
                  <a:lumMod val="50000"/>
                  <a:lumOff val="50000"/>
                </a:schemeClr>
              </a:solidFill>
              <a:latin typeface="Impact" panose="020B0806030902050204" charset="0"/>
            </a:endParaRPr>
          </a:p>
        </p:txBody>
      </p:sp>
      <p:sp>
        <p:nvSpPr>
          <p:cNvPr id="21" name="五边形 20"/>
          <p:cNvSpPr/>
          <p:nvPr/>
        </p:nvSpPr>
        <p:spPr>
          <a:xfrm>
            <a:off x="2562860" y="3937635"/>
            <a:ext cx="789178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五年规划是政府履行职责的重要依据</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
        <p:nvSpPr>
          <p:cNvPr id="22" name="Round Same Side Corner Rectangle 23"/>
          <p:cNvSpPr/>
          <p:nvPr/>
        </p:nvSpPr>
        <p:spPr>
          <a:xfrm rot="16200000">
            <a:off x="1837373" y="4675823"/>
            <a:ext cx="609600" cy="635000"/>
          </a:xfrm>
          <a:prstGeom prst="round2Same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p>
            <a:pPr algn="ctr" fontAlgn="auto"/>
            <a:r>
              <a:rPr lang="en-US" altLang="zh-CN" sz="2800" strike="noStrike" noProof="1">
                <a:solidFill>
                  <a:schemeClr val="bg1">
                    <a:lumMod val="50000"/>
                    <a:lumOff val="50000"/>
                  </a:schemeClr>
                </a:solidFill>
                <a:latin typeface="Impact" panose="020B0806030902050204" charset="0"/>
              </a:rPr>
              <a:t>4</a:t>
            </a:r>
            <a:endParaRPr lang="en-US" altLang="zh-CN" sz="2800" strike="noStrike" noProof="1">
              <a:solidFill>
                <a:schemeClr val="bg1">
                  <a:lumMod val="50000"/>
                  <a:lumOff val="50000"/>
                </a:schemeClr>
              </a:solidFill>
              <a:latin typeface="Impact" panose="020B0806030902050204" charset="0"/>
            </a:endParaRPr>
          </a:p>
        </p:txBody>
      </p:sp>
      <p:sp>
        <p:nvSpPr>
          <p:cNvPr id="23" name="五边形 22"/>
          <p:cNvSpPr/>
          <p:nvPr/>
        </p:nvSpPr>
        <p:spPr>
          <a:xfrm>
            <a:off x="2562860" y="4709795"/>
            <a:ext cx="7891780" cy="558800"/>
          </a:xfrm>
          <a:prstGeom prst="homePlate">
            <a:avLst/>
          </a:prstGeom>
          <a:solidFill>
            <a:schemeClr val="accent4">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fontAlgn="auto"/>
            <a:r>
              <a:rPr lang="zh-CN" altLang="en-US" sz="2000" b="1" strike="noStrike" noProof="1">
                <a:solidFill>
                  <a:schemeClr val="tx1">
                    <a:lumMod val="75000"/>
                    <a:lumOff val="25000"/>
                  </a:schemeClr>
                </a:solidFill>
                <a:latin typeface="微软雅黑" panose="020B0503020204020204" charset="-122"/>
                <a:ea typeface="微软雅黑" panose="020B0503020204020204" charset="-122"/>
              </a:rPr>
              <a:t>五年规划是引导社会预期的重要手段</a:t>
            </a:r>
            <a:endParaRPr lang="zh-CN" altLang="en-US" sz="2000" b="1" strike="noStrike" noProof="1">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000" fill="hold">
                                          <p:stCondLst>
                                            <p:cond delay="0"/>
                                          </p:stCondLst>
                                        </p:cTn>
                                        <p:tgtEl>
                                          <p:spTgt spid="32771"/>
                                        </p:tgtEl>
                                        <p:attrNameLst>
                                          <p:attrName>style.visibility</p:attrName>
                                        </p:attrNameLst>
                                      </p:cBhvr>
                                      <p:to>
                                        <p:strVal val="visible"/>
                                      </p:to>
                                    </p:set>
                                    <p:animEffect transition="in" filter="diamond(in)">
                                      <p:cBhvr>
                                        <p:cTn id="7" dur="1000"/>
                                        <p:tgtEl>
                                          <p:spTgt spid="32771"/>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0-#ppt_w/2"/>
                                          </p:val>
                                        </p:tav>
                                        <p:tav tm="100000">
                                          <p:val>
                                            <p:strVal val="#ppt_x"/>
                                          </p:val>
                                        </p:tav>
                                      </p:tavLst>
                                    </p:anim>
                                    <p:anim calcmode="lin" valueType="num">
                                      <p:cBhvr additive="base">
                                        <p:cTn id="23" dur="500" fill="hold"/>
                                        <p:tgtEl>
                                          <p:spTgt spid="15"/>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0-#ppt_w/2"/>
                                          </p:val>
                                        </p:tav>
                                        <p:tav tm="100000">
                                          <p:val>
                                            <p:strVal val="#ppt_x"/>
                                          </p:val>
                                        </p:tav>
                                      </p:tavLst>
                                    </p:anim>
                                    <p:anim calcmode="lin" valueType="num">
                                      <p:cBhvr additive="base">
                                        <p:cTn id="34" dur="500" fill="hold"/>
                                        <p:tgtEl>
                                          <p:spTgt spid="17"/>
                                        </p:tgtEl>
                                        <p:attrNameLst>
                                          <p:attrName>ppt_y</p:attrName>
                                        </p:attrNameLst>
                                      </p:cBhvr>
                                      <p:tavLst>
                                        <p:tav tm="0">
                                          <p:val>
                                            <p:strVal val="#ppt_y"/>
                                          </p:val>
                                        </p:tav>
                                        <p:tav tm="100000">
                                          <p:val>
                                            <p:strVal val="#ppt_y"/>
                                          </p:val>
                                        </p:tav>
                                      </p:tavLst>
                                    </p:anim>
                                  </p:childTnLst>
                                </p:cTn>
                              </p:par>
                            </p:childTnLst>
                          </p:cTn>
                        </p:par>
                        <p:par>
                          <p:cTn id="35" fill="hold">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0-#ppt_w/2"/>
                                          </p:val>
                                        </p:tav>
                                        <p:tav tm="100000">
                                          <p:val>
                                            <p:strVal val="#ppt_x"/>
                                          </p:val>
                                        </p:tav>
                                      </p:tavLst>
                                    </p:anim>
                                    <p:anim calcmode="lin" valueType="num">
                                      <p:cBhvr additive="base">
                                        <p:cTn id="39"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 calcmode="lin" valueType="num">
                                      <p:cBhvr additive="base">
                                        <p:cTn id="44" dur="500" fill="hold"/>
                                        <p:tgtEl>
                                          <p:spTgt spid="22"/>
                                        </p:tgtEl>
                                        <p:attrNameLst>
                                          <p:attrName>ppt_x</p:attrName>
                                        </p:attrNameLst>
                                      </p:cBhvr>
                                      <p:tavLst>
                                        <p:tav tm="0">
                                          <p:val>
                                            <p:strVal val="0-#ppt_w/2"/>
                                          </p:val>
                                        </p:tav>
                                        <p:tav tm="100000">
                                          <p:val>
                                            <p:strVal val="#ppt_x"/>
                                          </p:val>
                                        </p:tav>
                                      </p:tavLst>
                                    </p:anim>
                                    <p:anim calcmode="lin" valueType="num">
                                      <p:cBhvr additive="base">
                                        <p:cTn id="45" dur="500" fill="hold"/>
                                        <p:tgtEl>
                                          <p:spTgt spid="22"/>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0-#ppt_w/2"/>
                                          </p:val>
                                        </p:tav>
                                        <p:tav tm="100000">
                                          <p:val>
                                            <p:strVal val="#ppt_x"/>
                                          </p:val>
                                        </p:tav>
                                      </p:tavLst>
                                    </p:anim>
                                    <p:anim calcmode="lin" valueType="num">
                                      <p:cBhvr additive="base">
                                        <p:cTn id="50"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21" grpId="0" animBg="1"/>
      <p:bldP spid="22" grpId="0" animBg="1"/>
      <p:bldP spid="2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文本框 4"/>
          <p:cNvSpPr txBox="1"/>
          <p:nvPr/>
        </p:nvSpPr>
        <p:spPr>
          <a:xfrm>
            <a:off x="708660" y="833755"/>
            <a:ext cx="10942320" cy="4742815"/>
          </a:xfrm>
          <a:prstGeom prst="rect">
            <a:avLst/>
          </a:prstGeom>
          <a:noFill/>
        </p:spPr>
        <p:txBody>
          <a:bodyPr wrap="square" rtlCol="0">
            <a:spAutoFit/>
          </a:bodyPr>
          <a:p>
            <a:pPr>
              <a:lnSpc>
                <a:spcPct val="120000"/>
              </a:lnSpc>
            </a:pPr>
            <a:r>
              <a:rPr lang="en-US" altLang="zh-CN" b="1" kern="1800">
                <a:solidFill>
                  <a:schemeClr val="bg1"/>
                </a:solidFill>
                <a:uFillTx/>
                <a:sym typeface="+mn-ea"/>
              </a:rPr>
              <a:t>                 </a:t>
            </a:r>
            <a:r>
              <a:rPr lang="zh-CN" altLang="en-US" sz="2800" b="1" kern="1800">
                <a:solidFill>
                  <a:schemeClr val="accent1"/>
                </a:solidFill>
                <a:effectLst>
                  <a:outerShdw blurRad="38100" dist="25400" dir="5400000" algn="ctr" rotWithShape="0">
                    <a:srgbClr val="6E747A">
                      <a:alpha val="43000"/>
                    </a:srgbClr>
                  </a:outerShdw>
                </a:effectLst>
                <a:uFillTx/>
                <a:sym typeface="+mn-ea"/>
              </a:rPr>
              <a:t>五年规划的制定和实施，</a:t>
            </a:r>
            <a:r>
              <a:rPr lang="zh-CN" altLang="en-US" sz="2800" b="1" kern="1800">
                <a:solidFill>
                  <a:srgbClr val="FF0000"/>
                </a:solidFill>
                <a:effectLst>
                  <a:outerShdw blurRad="38100" dist="25400" dir="5400000" algn="ctr" rotWithShape="0">
                    <a:srgbClr val="6E747A">
                      <a:alpha val="43000"/>
                    </a:srgbClr>
                  </a:outerShdw>
                </a:effectLst>
                <a:uFillTx/>
                <a:sym typeface="+mn-ea"/>
              </a:rPr>
              <a:t>有利于</a:t>
            </a:r>
            <a:r>
              <a:rPr lang="zh-CN" altLang="en-US" sz="2800" b="1" kern="1800">
                <a:solidFill>
                  <a:schemeClr val="accent1"/>
                </a:solidFill>
                <a:effectLst>
                  <a:outerShdw blurRad="38100" dist="25400" dir="5400000" algn="ctr" rotWithShape="0">
                    <a:srgbClr val="6E747A">
                      <a:alpha val="43000"/>
                    </a:srgbClr>
                  </a:outerShdw>
                </a:effectLst>
                <a:uFillTx/>
                <a:sym typeface="+mn-ea"/>
              </a:rPr>
              <a:t>坚持和加强党的全面领导，发挥党总揽全局、协调各方的领导核心作用，实现全社会思想上的统一、行动上的一致，保证国家战略实施的稳定性和连续性；</a:t>
            </a:r>
            <a:r>
              <a:rPr lang="zh-CN" altLang="en-US" sz="2800" b="1" kern="1800">
                <a:solidFill>
                  <a:srgbClr val="FF0000"/>
                </a:solidFill>
                <a:effectLst>
                  <a:outerShdw blurRad="38100" dist="25400" dir="5400000" algn="ctr" rotWithShape="0">
                    <a:srgbClr val="6E747A">
                      <a:alpha val="43000"/>
                    </a:srgbClr>
                  </a:outerShdw>
                </a:effectLst>
                <a:uFillTx/>
                <a:sym typeface="+mn-ea"/>
              </a:rPr>
              <a:t>有利于</a:t>
            </a:r>
            <a:r>
              <a:rPr lang="zh-CN" altLang="en-US" sz="2800" b="1" kern="1800">
                <a:solidFill>
                  <a:schemeClr val="accent1"/>
                </a:solidFill>
                <a:effectLst>
                  <a:outerShdw blurRad="38100" dist="25400" dir="5400000" algn="ctr" rotWithShape="0">
                    <a:srgbClr val="6E747A">
                      <a:alpha val="43000"/>
                    </a:srgbClr>
                  </a:outerShdw>
                </a:effectLst>
                <a:uFillTx/>
                <a:sym typeface="+mn-ea"/>
              </a:rPr>
              <a:t>发挥社会主义制度集中力量办大事的优势，推进重大中长期战略实施，部署和推进跨年度甚至跨五年的重大项目建设；</a:t>
            </a:r>
            <a:r>
              <a:rPr lang="zh-CN" altLang="en-US" sz="2800" b="1" kern="1800">
                <a:solidFill>
                  <a:srgbClr val="FF0000"/>
                </a:solidFill>
                <a:effectLst>
                  <a:outerShdw blurRad="38100" dist="25400" dir="5400000" algn="ctr" rotWithShape="0">
                    <a:srgbClr val="6E747A">
                      <a:alpha val="43000"/>
                    </a:srgbClr>
                  </a:outerShdw>
                </a:effectLst>
                <a:uFillTx/>
                <a:sym typeface="+mn-ea"/>
              </a:rPr>
              <a:t>有利于</a:t>
            </a:r>
            <a:r>
              <a:rPr lang="zh-CN" altLang="en-US" sz="2800" b="1" kern="1800">
                <a:solidFill>
                  <a:schemeClr val="accent1"/>
                </a:solidFill>
                <a:effectLst>
                  <a:outerShdw blurRad="38100" dist="25400" dir="5400000" algn="ctr" rotWithShape="0">
                    <a:srgbClr val="6E747A">
                      <a:alpha val="43000"/>
                    </a:srgbClr>
                  </a:outerShdw>
                </a:effectLst>
                <a:uFillTx/>
                <a:sym typeface="+mn-ea"/>
              </a:rPr>
              <a:t>有步骤地补齐经济社会发展的短板，加强薄弱环节，解决不平衡不充分的发展问题；</a:t>
            </a:r>
            <a:r>
              <a:rPr lang="zh-CN" altLang="en-US" sz="2800" b="1" kern="1800">
                <a:solidFill>
                  <a:srgbClr val="FF0000"/>
                </a:solidFill>
                <a:effectLst>
                  <a:outerShdw blurRad="38100" dist="25400" dir="5400000" algn="ctr" rotWithShape="0">
                    <a:srgbClr val="6E747A">
                      <a:alpha val="43000"/>
                    </a:srgbClr>
                  </a:outerShdw>
                </a:effectLst>
                <a:uFillTx/>
                <a:sym typeface="+mn-ea"/>
              </a:rPr>
              <a:t>有利于</a:t>
            </a:r>
            <a:r>
              <a:rPr lang="zh-CN" altLang="en-US" sz="2800" b="1" kern="1800">
                <a:solidFill>
                  <a:schemeClr val="accent1"/>
                </a:solidFill>
                <a:effectLst>
                  <a:outerShdw blurRad="38100" dist="25400" dir="5400000" algn="ctr" rotWithShape="0">
                    <a:srgbClr val="6E747A">
                      <a:alpha val="43000"/>
                    </a:srgbClr>
                  </a:outerShdw>
                </a:effectLst>
                <a:uFillTx/>
                <a:sym typeface="+mn-ea"/>
              </a:rPr>
              <a:t>持续增加城乡居民收入，有效消除贫困，更好地保障和改善民生；</a:t>
            </a:r>
            <a:r>
              <a:rPr lang="zh-CN" altLang="en-US" sz="2800" b="1" kern="1800">
                <a:solidFill>
                  <a:srgbClr val="FF0000"/>
                </a:solidFill>
                <a:effectLst>
                  <a:outerShdw blurRad="38100" dist="25400" dir="5400000" algn="ctr" rotWithShape="0">
                    <a:srgbClr val="6E747A">
                      <a:alpha val="43000"/>
                    </a:srgbClr>
                  </a:outerShdw>
                </a:effectLst>
                <a:uFillTx/>
                <a:sym typeface="+mn-ea"/>
              </a:rPr>
              <a:t>有利于</a:t>
            </a:r>
            <a:r>
              <a:rPr lang="zh-CN" altLang="en-US" sz="2800" b="1" kern="1800">
                <a:solidFill>
                  <a:schemeClr val="accent1"/>
                </a:solidFill>
                <a:effectLst>
                  <a:outerShdw blurRad="38100" dist="25400" dir="5400000" algn="ctr" rotWithShape="0">
                    <a:srgbClr val="6E747A">
                      <a:alpha val="43000"/>
                    </a:srgbClr>
                  </a:outerShdw>
                </a:effectLst>
                <a:uFillTx/>
                <a:sym typeface="+mn-ea"/>
              </a:rPr>
              <a:t>正确引导社会舆论和市场预期，动员全党和全社会为中长期规划目标的实现而奋斗。</a:t>
            </a:r>
            <a:endParaRPr lang="zh-CN" altLang="en-US" sz="2800" b="1" kern="1800">
              <a:solidFill>
                <a:schemeClr val="accent1"/>
              </a:solidFill>
              <a:effectLst>
                <a:outerShdw blurRad="38100" dist="25400" dir="5400000" algn="ctr" rotWithShape="0">
                  <a:srgbClr val="6E747A">
                    <a:alpha val="43000"/>
                  </a:srgbClr>
                </a:outerShdw>
              </a:effectLst>
              <a:uFillTx/>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0" fill="hold"/>
                                        <p:tgtEl>
                                          <p:spTgt spid="5"/>
                                        </p:tgtEl>
                                        <p:attrNameLst>
                                          <p:attrName>ppt_x</p:attrName>
                                        </p:attrNameLst>
                                      </p:cBhvr>
                                      <p:tavLst>
                                        <p:tav tm="0">
                                          <p:val>
                                            <p:strVal val="#ppt_x"/>
                                          </p:val>
                                        </p:tav>
                                        <p:tav tm="100000">
                                          <p:val>
                                            <p:strVal val="#ppt_x"/>
                                          </p:val>
                                        </p:tav>
                                      </p:tavLst>
                                    </p:anim>
                                    <p:anim calcmode="lin" valueType="num">
                                      <p:cBhvr additive="base">
                                        <p:cTn id="8"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414020" y="2136140"/>
            <a:ext cx="11452225" cy="1124585"/>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altLang="zh-CN"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宝鸡市“十四五”建设区域先进制造业中心规划</a:t>
            </a:r>
            <a:endParaRPr altLang="zh-CN" sz="40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圆角矩形 3"/>
          <p:cNvSpPr/>
          <p:nvPr/>
        </p:nvSpPr>
        <p:spPr>
          <a:xfrm>
            <a:off x="2526665" y="2255520"/>
            <a:ext cx="6797675" cy="100520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  </a:t>
            </a:r>
            <a:r>
              <a:rPr lang="zh-CN"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一、</a:t>
            </a:r>
            <a:r>
              <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rPr>
              <a:t>发展现状与形势</a:t>
            </a:r>
            <a:endParaRPr altLang="zh-CN" sz="4400" b="1">
              <a:gradFill>
                <a:gsLst>
                  <a:gs pos="0">
                    <a:srgbClr val="FE4444"/>
                  </a:gs>
                  <a:gs pos="100000">
                    <a:srgbClr val="832B2B"/>
                  </a:gs>
                </a:gsLst>
                <a:lin scaled="0"/>
              </a:gra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plus(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tags/tag1.xml><?xml version="1.0" encoding="utf-8"?>
<p:tagLst xmlns:p="http://schemas.openxmlformats.org/presentationml/2006/main">
  <p:tag name="KSO_WM_UNIT_TABLE_BEAUTIFY" val="smartTable{c2c6ef0e-1f40-4a8c-b846-533f1f2abc24}"/>
  <p:tag name="TABLE_ENDDRAG_ORIGIN_RECT" val="761*368"/>
  <p:tag name="TABLE_ENDDRAG_RECT" val="46*137*761*36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7679</Words>
  <Application>WPS 演示</Application>
  <PresentationFormat>宽屏</PresentationFormat>
  <Paragraphs>528</Paragraphs>
  <Slides>54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54</vt:i4>
      </vt:variant>
    </vt:vector>
  </HeadingPairs>
  <TitlesOfParts>
    <vt:vector size="64" baseType="lpstr">
      <vt:lpstr>Arial</vt:lpstr>
      <vt:lpstr>宋体</vt:lpstr>
      <vt:lpstr>Wingdings</vt:lpstr>
      <vt:lpstr>微软雅黑</vt:lpstr>
      <vt:lpstr>黑体</vt:lpstr>
      <vt:lpstr>Impact</vt:lpstr>
      <vt:lpstr>Calibri</vt:lpstr>
      <vt:lpstr>Arial Unicode MS</vt:lpstr>
      <vt:lpstr>方正粗黑宋简体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天空</cp:lastModifiedBy>
  <cp:revision>74</cp:revision>
  <dcterms:created xsi:type="dcterms:W3CDTF">2021-10-09T01:33:00Z</dcterms:created>
  <dcterms:modified xsi:type="dcterms:W3CDTF">2021-12-08T03:50:06Z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C98DD512F9C04B72BE074200DF86B0B1</vt:lpwstr>
  </property>
  <property fmtid="{D5CDD505-2E9C-101B-9397-08002B2CF9AE}" pid="3" name="KSOProductBuildVer">
    <vt:lpwstr>2052-11.1.0.11115</vt:lpwstr>
  </property>
</Properties>
</file>