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1" r:id="rId3"/>
    <p:sldId id="292" r:id="rId4"/>
    <p:sldId id="320" r:id="rId5"/>
    <p:sldId id="348" r:id="rId6"/>
    <p:sldId id="268" r:id="rId7"/>
    <p:sldId id="350" r:id="rId8"/>
    <p:sldId id="387" r:id="rId9"/>
    <p:sldId id="351" r:id="rId10"/>
    <p:sldId id="269" r:id="rId11"/>
    <p:sldId id="352" r:id="rId12"/>
    <p:sldId id="353" r:id="rId13"/>
    <p:sldId id="386" r:id="rId14"/>
    <p:sldId id="354" r:id="rId15"/>
    <p:sldId id="271" r:id="rId16"/>
    <p:sldId id="270" r:id="rId17"/>
    <p:sldId id="355" r:id="rId18"/>
    <p:sldId id="356" r:id="rId19"/>
    <p:sldId id="357" r:id="rId20"/>
    <p:sldId id="358" r:id="rId21"/>
    <p:sldId id="273" r:id="rId22"/>
    <p:sldId id="274" r:id="rId23"/>
    <p:sldId id="275" r:id="rId24"/>
    <p:sldId id="276" r:id="rId25"/>
    <p:sldId id="278" r:id="rId26"/>
    <p:sldId id="425" r:id="rId27"/>
    <p:sldId id="424" r:id="rId28"/>
    <p:sldId id="446" r:id="rId29"/>
    <p:sldId id="360" r:id="rId30"/>
    <p:sldId id="426" r:id="rId31"/>
    <p:sldId id="427" r:id="rId32"/>
    <p:sldId id="428" r:id="rId33"/>
    <p:sldId id="280" r:id="rId34"/>
    <p:sldId id="281" r:id="rId35"/>
    <p:sldId id="282" r:id="rId36"/>
    <p:sldId id="283" r:id="rId37"/>
    <p:sldId id="284" r:id="rId38"/>
    <p:sldId id="429" r:id="rId39"/>
    <p:sldId id="285" r:id="rId40"/>
    <p:sldId id="286" r:id="rId41"/>
    <p:sldId id="287" r:id="rId42"/>
    <p:sldId id="288" r:id="rId43"/>
    <p:sldId id="359" r:id="rId44"/>
    <p:sldId id="289" r:id="rId45"/>
    <p:sldId id="290" r:id="rId46"/>
    <p:sldId id="293" r:id="rId47"/>
    <p:sldId id="294"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slide" Target="slide31.xml"/><Relationship Id="rId2" Type="http://schemas.openxmlformats.org/officeDocument/2006/relationships/slide" Target="slide27.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xml"/><Relationship Id="rId3" Type="http://schemas.openxmlformats.org/officeDocument/2006/relationships/slide" Target="slide26.xml"/><Relationship Id="rId2" Type="http://schemas.openxmlformats.org/officeDocument/2006/relationships/tags" Target="../tags/tag6.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endParaRPr lang="en-US" altLang="zh-CN"/>
          </a:p>
        </p:txBody>
      </p:sp>
      <p:sp>
        <p:nvSpPr>
          <p:cNvPr id="3" name="内容占位符 2"/>
          <p:cNvSpPr>
            <a:spLocks noGrp="1"/>
          </p:cNvSpPr>
          <p:nvPr>
            <p:ph idx="1"/>
          </p:nvPr>
        </p:nvSpPr>
        <p:spPr/>
        <p:txBody>
          <a:bodyPr/>
          <a:p>
            <a:endParaRPr lang="zh-CN" altLang="en-US"/>
          </a:p>
        </p:txBody>
      </p:sp>
      <p:pic>
        <p:nvPicPr>
          <p:cNvPr id="4" name="图片 3"/>
          <p:cNvPicPr>
            <a:picLocks noChangeAspect="1"/>
          </p:cNvPicPr>
          <p:nvPr/>
        </p:nvPicPr>
        <p:blipFill>
          <a:blip r:embed="rId1"/>
          <a:stretch>
            <a:fillRect/>
          </a:stretch>
        </p:blipFill>
        <p:spPr>
          <a:xfrm>
            <a:off x="-815340" y="-457200"/>
            <a:ext cx="13822680" cy="7772400"/>
          </a:xfrm>
          <a:prstGeom prst="rect">
            <a:avLst/>
          </a:prstGeom>
        </p:spPr>
      </p:pic>
      <p:sp>
        <p:nvSpPr>
          <p:cNvPr id="5" name="文本框 4"/>
          <p:cNvSpPr txBox="1"/>
          <p:nvPr/>
        </p:nvSpPr>
        <p:spPr>
          <a:xfrm>
            <a:off x="776605" y="2159000"/>
            <a:ext cx="11010900" cy="1014730"/>
          </a:xfrm>
          <a:prstGeom prst="rect">
            <a:avLst/>
          </a:prstGeom>
          <a:noFill/>
        </p:spPr>
        <p:txBody>
          <a:bodyPr wrap="square" rtlCol="0">
            <a:spAutoFit/>
          </a:bodyPr>
          <a:p>
            <a:r>
              <a:rPr lang="zh-CN" altLang="en-US" sz="60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认真学习  争当专家型工信干部</a:t>
            </a:r>
            <a:endParaRPr lang="zh-CN" altLang="en-US" sz="60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6" name="文本框 5"/>
          <p:cNvSpPr txBox="1"/>
          <p:nvPr/>
        </p:nvSpPr>
        <p:spPr>
          <a:xfrm>
            <a:off x="2197100" y="4250690"/>
            <a:ext cx="7549515" cy="706755"/>
          </a:xfrm>
          <a:prstGeom prst="rect">
            <a:avLst/>
          </a:prstGeom>
          <a:noFill/>
        </p:spPr>
        <p:txBody>
          <a:bodyPr wrap="square" rtlCol="0">
            <a:spAutoFit/>
          </a:bodyPr>
          <a:p>
            <a:r>
              <a:rPr lang="zh-CN" altLang="en-US" sz="4000">
                <a:solidFill>
                  <a:srgbClr val="00B0F0"/>
                </a:solidFill>
                <a:latin typeface="方正粗黑宋简体" panose="02000000000000000000" charset="-122"/>
                <a:ea typeface="方正粗黑宋简体" panose="02000000000000000000" charset="-122"/>
                <a:cs typeface="方正粗黑宋简体" panose="02000000000000000000" charset="-122"/>
              </a:rPr>
              <a:t>市工信局二级调研员</a:t>
            </a:r>
            <a:r>
              <a:rPr lang="en-US" altLang="zh-CN" sz="4000">
                <a:solidFill>
                  <a:srgbClr val="00B0F0"/>
                </a:solidFill>
                <a:latin typeface="方正粗黑宋简体" panose="02000000000000000000" charset="-122"/>
                <a:ea typeface="方正粗黑宋简体" panose="02000000000000000000" charset="-122"/>
                <a:cs typeface="方正粗黑宋简体" panose="02000000000000000000" charset="-122"/>
              </a:rPr>
              <a:t>        </a:t>
            </a:r>
            <a:r>
              <a:rPr lang="zh-CN" altLang="en-US" sz="4000">
                <a:solidFill>
                  <a:srgbClr val="00B0F0"/>
                </a:solidFill>
                <a:latin typeface="方正粗黑宋简体" panose="02000000000000000000" charset="-122"/>
                <a:ea typeface="方正粗黑宋简体" panose="02000000000000000000" charset="-122"/>
                <a:cs typeface="方正粗黑宋简体" panose="02000000000000000000" charset="-122"/>
              </a:rPr>
              <a:t>魏培云</a:t>
            </a:r>
            <a:endParaRPr lang="zh-CN" altLang="en-US" sz="4000">
              <a:solidFill>
                <a:srgbClr val="00B0F0"/>
              </a:solidFill>
              <a:latin typeface="方正粗黑宋简体" panose="02000000000000000000" charset="-122"/>
              <a:ea typeface="方正粗黑宋简体" panose="02000000000000000000" charset="-122"/>
              <a:cs typeface="方正粗黑宋简体" panose="020000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474980" y="1757045"/>
            <a:ext cx="11399520" cy="250317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3600" i="0" u="none" strike="noStrike" kern="0" spc="0" normalizeH="0" baseline="0">
                <a:latin typeface="方正粗黑宋简体" panose="02000000000000000000" charset="-122"/>
                <a:ea typeface="方正粗黑宋简体" panose="02000000000000000000" charset="-122"/>
              </a:rPr>
              <a:t>我们想要跟上时代发展的步伐而又不落伍，不成为新时代的弃儿，就要能够</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正确履行职责</a:t>
            </a:r>
            <a:r>
              <a:rPr kumimoji="0" lang="zh-CN" altLang="en-US" sz="3600" i="0" u="none" strike="noStrike" kern="0" spc="0" normalizeH="0" baseline="0">
                <a:latin typeface="方正粗黑宋简体" panose="02000000000000000000" charset="-122"/>
                <a:ea typeface="方正粗黑宋简体" panose="02000000000000000000" charset="-122"/>
              </a:rPr>
              <a:t>，</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管好</a:t>
            </a:r>
            <a:r>
              <a:rPr kumimoji="0" lang="zh-CN" altLang="en-US" sz="3600" i="0" u="none" strike="noStrike" kern="0" spc="0" normalizeH="0" baseline="0">
                <a:latin typeface="方正粗黑宋简体" panose="02000000000000000000" charset="-122"/>
                <a:ea typeface="方正粗黑宋简体" panose="02000000000000000000" charset="-122"/>
              </a:rPr>
              <a:t>工业，</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服务好</a:t>
            </a:r>
            <a:r>
              <a:rPr kumimoji="0" lang="zh-CN" altLang="en-US" sz="3600" i="0" u="none" strike="noStrike" kern="0" spc="0" normalizeH="0" baseline="0">
                <a:latin typeface="方正粗黑宋简体" panose="02000000000000000000" charset="-122"/>
                <a:ea typeface="方正粗黑宋简体" panose="02000000000000000000" charset="-122"/>
              </a:rPr>
              <a:t>企业，</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把握</a:t>
            </a:r>
            <a:r>
              <a:rPr kumimoji="0" lang="zh-CN" altLang="en-US" sz="3600" i="0" u="none" strike="noStrike" kern="0" spc="0" normalizeH="0" baseline="0">
                <a:latin typeface="方正粗黑宋简体" panose="02000000000000000000" charset="-122"/>
                <a:ea typeface="方正粗黑宋简体" panose="02000000000000000000" charset="-122"/>
              </a:rPr>
              <a:t>时代脉搏，真正做一个</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专业型</a:t>
            </a:r>
            <a:r>
              <a:rPr kumimoji="0" lang="zh-CN" altLang="en-US" sz="3600" i="0" u="none" strike="noStrike" kern="0" spc="0" normalizeH="0" baseline="0">
                <a:latin typeface="方正粗黑宋简体" panose="02000000000000000000" charset="-122"/>
                <a:ea typeface="方正粗黑宋简体" panose="02000000000000000000" charset="-122"/>
              </a:rPr>
              <a:t>的干部。</a:t>
            </a:r>
            <a:endParaRPr kumimoji="0" lang="zh-CN" altLang="en-US" sz="3600" i="0" u="none" strike="noStrike" kern="0" spc="0" normalizeH="0" baseline="0">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474980" y="2049145"/>
            <a:ext cx="11399520" cy="172847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3600" i="0" u="none" strike="noStrike" kern="0" spc="0" normalizeH="0" baseline="0">
                <a:latin typeface="方正粗黑宋简体" panose="02000000000000000000" charset="-122"/>
                <a:ea typeface="方正粗黑宋简体" panose="02000000000000000000" charset="-122"/>
              </a:rPr>
              <a:t>我们工信局的</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职能</a:t>
            </a:r>
            <a:r>
              <a:rPr kumimoji="0" lang="zh-CN" altLang="en-US" sz="3600" i="0" u="none" strike="noStrike" kern="0" spc="0" normalizeH="0" baseline="0">
                <a:latin typeface="方正粗黑宋简体" panose="02000000000000000000" charset="-122"/>
                <a:ea typeface="方正粗黑宋简体" panose="02000000000000000000" charset="-122"/>
              </a:rPr>
              <a:t>究竟有哪些工作？</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边界</a:t>
            </a:r>
            <a:r>
              <a:rPr kumimoji="0" lang="zh-CN" altLang="en-US" sz="3600" i="0" u="none" strike="noStrike" kern="0" spc="0" normalizeH="0" baseline="0">
                <a:latin typeface="方正粗黑宋简体" panose="02000000000000000000" charset="-122"/>
                <a:ea typeface="方正粗黑宋简体" panose="02000000000000000000" charset="-122"/>
              </a:rPr>
              <a:t>在哪里？怎么样</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正确履行</a:t>
            </a:r>
            <a:r>
              <a:rPr kumimoji="0" lang="zh-CN" altLang="en-US" sz="3600" i="0" u="none" strike="noStrike" kern="0" spc="0" normalizeH="0" baseline="0">
                <a:latin typeface="方正粗黑宋简体" panose="02000000000000000000" charset="-122"/>
                <a:ea typeface="方正粗黑宋简体" panose="02000000000000000000" charset="-122"/>
              </a:rPr>
              <a:t>职责？</a:t>
            </a:r>
            <a:endParaRPr kumimoji="0" lang="zh-CN" altLang="en-US" sz="3600" i="0" u="none" strike="noStrike" kern="0" spc="0" normalizeH="0" baseline="0">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1661160" y="2312035"/>
            <a:ext cx="9024620" cy="164211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en-US" altLang="zh-CN" sz="6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6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既</a:t>
            </a:r>
            <a:r>
              <a:rPr kumimoji="0" lang="zh-CN" altLang="en-US" sz="6000" i="0" u="none" strike="noStrike" kern="0" cap="all" spc="0" normalizeH="0" baseline="0">
                <a:solidFill>
                  <a:srgbClr val="FF0000"/>
                </a:solidFill>
                <a:latin typeface="方正粗黑宋简体" panose="02000000000000000000" charset="-122"/>
                <a:ea typeface="方正粗黑宋简体" panose="02000000000000000000" charset="-122"/>
                <a:cs typeface="+mn-cs"/>
              </a:rPr>
              <a:t>不</a:t>
            </a:r>
            <a:r>
              <a:rPr kumimoji="0" lang="zh-CN" altLang="en-US" sz="72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缺</a:t>
            </a:r>
            <a:r>
              <a:rPr kumimoji="0" lang="zh-CN" altLang="en-US" sz="6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位，也</a:t>
            </a:r>
            <a:r>
              <a:rPr kumimoji="0" lang="zh-CN" altLang="en-US" sz="6000" i="0" u="none" strike="noStrike" kern="0" cap="all" spc="0" normalizeH="0" baseline="0">
                <a:solidFill>
                  <a:srgbClr val="FF0000"/>
                </a:solidFill>
                <a:latin typeface="方正粗黑宋简体" panose="02000000000000000000" charset="-122"/>
                <a:ea typeface="方正粗黑宋简体" panose="02000000000000000000" charset="-122"/>
                <a:cs typeface="+mn-cs"/>
              </a:rPr>
              <a:t>不</a:t>
            </a:r>
            <a:r>
              <a:rPr kumimoji="0" lang="zh-CN" altLang="en-US" sz="72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越</a:t>
            </a:r>
            <a:r>
              <a:rPr kumimoji="0" lang="zh-CN" altLang="en-US" sz="6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位。</a:t>
            </a:r>
            <a:endParaRPr kumimoji="0" lang="zh-CN" altLang="en-US" sz="6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1106805" y="2049145"/>
            <a:ext cx="10153015" cy="172847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多学习</a:t>
            </a:r>
            <a:r>
              <a:rPr kumimoji="0" lang="zh-CN" altLang="en-US" sz="3600" i="0" u="none" strike="noStrike" kern="0" spc="0" normalizeH="0" baseline="0">
                <a:latin typeface="方正粗黑宋简体" panose="02000000000000000000" charset="-122"/>
                <a:ea typeface="方正粗黑宋简体" panose="02000000000000000000" charset="-122"/>
              </a:rPr>
              <a:t>，</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多思考</a:t>
            </a:r>
            <a:r>
              <a:rPr kumimoji="0" lang="zh-CN" altLang="en-US" sz="3600" i="0" u="none" strike="noStrike" kern="0" spc="0" normalizeH="0" baseline="0">
                <a:latin typeface="方正粗黑宋简体" panose="02000000000000000000" charset="-122"/>
                <a:ea typeface="方正粗黑宋简体" panose="02000000000000000000" charset="-122"/>
              </a:rPr>
              <a:t>，</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不懂就问</a:t>
            </a:r>
            <a:r>
              <a:rPr kumimoji="0" lang="zh-CN" altLang="en-US" sz="3600" i="0" u="none" strike="noStrike" kern="0" spc="0" normalizeH="0" baseline="0">
                <a:latin typeface="方正粗黑宋简体" panose="02000000000000000000" charset="-122"/>
                <a:ea typeface="方正粗黑宋简体" panose="02000000000000000000" charset="-122"/>
              </a:rPr>
              <a:t>，尽快进入角色，成为行家里手。</a:t>
            </a:r>
            <a:endParaRPr kumimoji="0" lang="zh-CN" altLang="en-US" sz="3600" i="0" u="none" strike="noStrike" kern="0" spc="0" normalizeH="0" baseline="0">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190558" y="3598387"/>
            <a:ext cx="5669280" cy="922020"/>
          </a:xfrm>
          <a:prstGeom prst="rect">
            <a:avLst/>
          </a:prstGeom>
          <a:noFill/>
          <a:ln w="9525">
            <a:noFill/>
          </a:ln>
        </p:spPr>
        <p:txBody>
          <a:bodyPr wrap="none" anchor="ctr">
            <a:spAutoFit/>
          </a:bodyPr>
          <a:p>
            <a:pPr algn="l"/>
            <a:r>
              <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rPr>
              <a:t>产业的概念和分类</a:t>
            </a:r>
            <a:endPar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endParaRPr>
          </a:p>
        </p:txBody>
      </p:sp>
      <p:grpSp>
        <p:nvGrpSpPr>
          <p:cNvPr id="3" name="组合 2"/>
          <p:cNvGrpSpPr/>
          <p:nvPr/>
        </p:nvGrpSpPr>
        <p:grpSpPr>
          <a:xfrm>
            <a:off x="5140960" y="1711483"/>
            <a:ext cx="1874838" cy="1568610"/>
            <a:chOff x="2757770" y="2097661"/>
            <a:chExt cx="2498670" cy="2091908"/>
          </a:xfrm>
        </p:grpSpPr>
        <p:sp>
          <p:nvSpPr>
            <p:cNvPr id="28681" name="TextBox 59"/>
            <p:cNvSpPr txBox="1"/>
            <p:nvPr/>
          </p:nvSpPr>
          <p:spPr>
            <a:xfrm flipH="1">
              <a:off x="3115977" y="2097661"/>
              <a:ext cx="1782258" cy="2091695"/>
            </a:xfrm>
            <a:prstGeom prst="rect">
              <a:avLst/>
            </a:prstGeom>
            <a:noFill/>
            <a:ln w="9525">
              <a:noFill/>
            </a:ln>
          </p:spPr>
          <p:txBody>
            <a:bodyPr wrap="square" anchor="ctr">
              <a:spAutoFit/>
            </a:bodyPr>
            <a:p>
              <a:pPr algn="ctr" defTabSz="685800" eaLnBrk="0" hangingPunct="0"/>
              <a:r>
                <a:rPr lang="zh-CN" altLang="en-US" sz="9600" dirty="0">
                  <a:solidFill>
                    <a:srgbClr val="C00000"/>
                  </a:solidFill>
                  <a:latin typeface="Impact" panose="020B0806030902050204" charset="0"/>
                  <a:ea typeface="微软雅黑" panose="020B0503020204020204" charset="-122"/>
                </a:rPr>
                <a:t>一</a:t>
              </a:r>
              <a:endParaRPr lang="zh-CN" altLang="en-US" sz="9600" dirty="0">
                <a:solidFill>
                  <a:srgbClr val="C00000"/>
                </a:solidFill>
                <a:latin typeface="Impact" panose="020B0806030902050204" charset="0"/>
                <a:ea typeface="微软雅黑" panose="020B0503020204020204" charset="-122"/>
              </a:endParaRPr>
            </a:p>
          </p:txBody>
        </p:sp>
        <p:sp>
          <p:nvSpPr>
            <p:cNvPr id="4" name="椭圆 3"/>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sp>
          <p:nvSpPr>
            <p:cNvPr id="5" name="矩形 4"/>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grpSp>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8" name="矩形 17"/>
          <p:cNvSpPr/>
          <p:nvPr/>
        </p:nvSpPr>
        <p:spPr>
          <a:xfrm>
            <a:off x="2106295" y="1319530"/>
            <a:ext cx="7980045" cy="790575"/>
          </a:xfrm>
          <a:prstGeom prst="rect">
            <a:avLst/>
          </a:prstGeom>
          <a:solidFill>
            <a:srgbClr val="C00000"/>
          </a:solidFill>
          <a:ln w="9525">
            <a:noFill/>
          </a:ln>
        </p:spPr>
        <p:txBody>
          <a:bodyPr wrap="none" anchor="ctr" anchorCtr="1"/>
          <a:lstStyle/>
          <a:p>
            <a:pPr algn="ctr"/>
            <a:r>
              <a:rPr lang="en-US" altLang="zh-CN" sz="3600" b="1" dirty="0">
                <a:solidFill>
                  <a:schemeClr val="bg1"/>
                </a:solidFill>
                <a:latin typeface="微软雅黑" panose="020B0503020204020204" charset="-122"/>
                <a:ea typeface="微软雅黑" panose="020B0503020204020204" charset="-122"/>
              </a:rPr>
              <a:t>1.</a:t>
            </a:r>
            <a:r>
              <a:rPr lang="zh-CN" altLang="en-US" sz="3600" b="1" dirty="0">
                <a:solidFill>
                  <a:schemeClr val="bg1"/>
                </a:solidFill>
                <a:latin typeface="微软雅黑" panose="020B0503020204020204" charset="-122"/>
                <a:ea typeface="微软雅黑" panose="020B0503020204020204" charset="-122"/>
              </a:rPr>
              <a:t>产业的概念</a:t>
            </a:r>
            <a:endParaRPr lang="zh-CN" altLang="en-US" sz="3600" b="1" dirty="0">
              <a:solidFill>
                <a:schemeClr val="bg1"/>
              </a:solidFill>
              <a:latin typeface="微软雅黑" panose="020B0503020204020204" charset="-122"/>
              <a:ea typeface="微软雅黑" panose="020B0503020204020204" charset="-122"/>
            </a:endParaRPr>
          </a:p>
        </p:txBody>
      </p:sp>
      <p:sp>
        <p:nvSpPr>
          <p:cNvPr id="52" name="TextBox 51"/>
          <p:cNvSpPr txBox="1"/>
          <p:nvPr/>
        </p:nvSpPr>
        <p:spPr>
          <a:xfrm>
            <a:off x="1214755" y="2377440"/>
            <a:ext cx="9709785" cy="284861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2400" b="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rPr>
              <a:t>         </a:t>
            </a:r>
            <a:r>
              <a:rPr lang="zh-CN" altLang="en-US" sz="4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sym typeface="+mn-ea"/>
              </a:rPr>
              <a:t>产业</a:t>
            </a:r>
            <a:r>
              <a:rPr lang="zh-CN" altLang="en-US" sz="4000">
                <a:solidFill>
                  <a:srgbClr val="FF0000"/>
                </a:solidFill>
                <a:latin typeface="方正粗黑宋简体" panose="02000000000000000000" charset="-122"/>
                <a:ea typeface="方正粗黑宋简体" panose="02000000000000000000" charset="-122"/>
                <a:sym typeface="+mn-ea"/>
              </a:rPr>
              <a:t>是社会分工现象，它作为经济单位，介于宏观经济与微观经济之间，属于中观经济范畴。</a:t>
            </a:r>
            <a:endParaRPr kumimoji="0" lang="zh-CN" altLang="en-US" sz="400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8" name="矩形 17"/>
          <p:cNvSpPr/>
          <p:nvPr/>
        </p:nvSpPr>
        <p:spPr>
          <a:xfrm>
            <a:off x="2106295" y="1655445"/>
            <a:ext cx="7980045" cy="790575"/>
          </a:xfrm>
          <a:prstGeom prst="rect">
            <a:avLst/>
          </a:prstGeom>
          <a:solidFill>
            <a:srgbClr val="C00000"/>
          </a:solidFill>
          <a:ln w="9525">
            <a:noFill/>
          </a:ln>
        </p:spPr>
        <p:txBody>
          <a:bodyPr wrap="none" anchor="ctr" anchorCtr="1"/>
          <a:lstStyle/>
          <a:p>
            <a:pPr algn="ctr"/>
            <a:r>
              <a:rPr lang="en-US" altLang="zh-CN" sz="3600" b="1" dirty="0">
                <a:solidFill>
                  <a:schemeClr val="bg1"/>
                </a:solidFill>
                <a:latin typeface="微软雅黑" panose="020B0503020204020204" charset="-122"/>
                <a:ea typeface="微软雅黑" panose="020B0503020204020204" charset="-122"/>
              </a:rPr>
              <a:t>2.</a:t>
            </a:r>
            <a:r>
              <a:rPr lang="zh-CN" altLang="en-US" sz="3600" b="1" dirty="0">
                <a:solidFill>
                  <a:schemeClr val="bg1"/>
                </a:solidFill>
                <a:latin typeface="微软雅黑" panose="020B0503020204020204" charset="-122"/>
                <a:ea typeface="微软雅黑" panose="020B0503020204020204" charset="-122"/>
              </a:rPr>
              <a:t>产业分类</a:t>
            </a:r>
            <a:endParaRPr lang="zh-CN" altLang="en-US" sz="3600" b="1" dirty="0">
              <a:solidFill>
                <a:schemeClr val="bg1"/>
              </a:solidFill>
              <a:latin typeface="微软雅黑" panose="020B0503020204020204" charset="-122"/>
              <a:ea typeface="微软雅黑" panose="020B0503020204020204" charset="-122"/>
            </a:endParaRPr>
          </a:p>
        </p:txBody>
      </p:sp>
      <p:sp>
        <p:nvSpPr>
          <p:cNvPr id="52" name="TextBox 51"/>
          <p:cNvSpPr txBox="1"/>
          <p:nvPr/>
        </p:nvSpPr>
        <p:spPr>
          <a:xfrm>
            <a:off x="2105660" y="3399790"/>
            <a:ext cx="8352155" cy="112458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2400" b="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rPr>
              <a:t> </a:t>
            </a:r>
            <a:r>
              <a:rPr lang="zh-CN" altLang="en-US" sz="4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sym typeface="+mn-ea"/>
              </a:rPr>
              <a:t>产业分类</a:t>
            </a:r>
            <a:r>
              <a:rPr lang="zh-CN" altLang="en-US" sz="4000">
                <a:solidFill>
                  <a:srgbClr val="FF0000"/>
                </a:solidFill>
                <a:latin typeface="方正粗黑宋简体" panose="02000000000000000000" charset="-122"/>
                <a:ea typeface="方正粗黑宋简体" panose="02000000000000000000" charset="-122"/>
                <a:sym typeface="+mn-ea"/>
              </a:rPr>
              <a:t>又称国民经济部门分类。</a:t>
            </a:r>
            <a:endParaRPr kumimoji="0" lang="zh-CN" altLang="en-US" sz="400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8" name="矩形 17"/>
          <p:cNvSpPr/>
          <p:nvPr/>
        </p:nvSpPr>
        <p:spPr>
          <a:xfrm>
            <a:off x="1214120" y="1159510"/>
            <a:ext cx="9831070" cy="790575"/>
          </a:xfrm>
          <a:prstGeom prst="rect">
            <a:avLst/>
          </a:prstGeom>
          <a:solidFill>
            <a:srgbClr val="C00000"/>
          </a:solidFill>
          <a:ln w="9525">
            <a:noFill/>
          </a:ln>
        </p:spPr>
        <p:txBody>
          <a:bodyPr wrap="none" anchor="ctr" anchorCtr="1"/>
          <a:lstStyle/>
          <a:p>
            <a:pPr algn="ctr"/>
            <a:r>
              <a:rPr lang="zh-CN" altLang="en-US" sz="3600" b="1" dirty="0">
                <a:solidFill>
                  <a:schemeClr val="bg1"/>
                </a:solidFill>
                <a:latin typeface="微软雅黑" panose="020B0503020204020204" charset="-122"/>
                <a:ea typeface="微软雅黑" panose="020B0503020204020204" charset="-122"/>
              </a:rPr>
              <a:t>一是联合国产业分类法。</a:t>
            </a:r>
            <a:endParaRPr lang="zh-CN" altLang="en-US" sz="3600" b="1" dirty="0">
              <a:solidFill>
                <a:schemeClr val="bg1"/>
              </a:solidFill>
              <a:latin typeface="微软雅黑" panose="020B0503020204020204" charset="-122"/>
              <a:ea typeface="微软雅黑" panose="020B0503020204020204" charset="-122"/>
            </a:endParaRPr>
          </a:p>
        </p:txBody>
      </p:sp>
      <p:sp>
        <p:nvSpPr>
          <p:cNvPr id="52" name="TextBox 51"/>
          <p:cNvSpPr txBox="1"/>
          <p:nvPr/>
        </p:nvSpPr>
        <p:spPr>
          <a:xfrm>
            <a:off x="548640" y="2378075"/>
            <a:ext cx="11188700" cy="284861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2400" b="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rPr>
              <a:t>       </a:t>
            </a:r>
            <a:r>
              <a:rPr lang="zh-CN" altLang="en-US">
                <a:latin typeface="方正粗黑宋简体" panose="02000000000000000000" charset="-122"/>
                <a:ea typeface="方正粗黑宋简体" panose="02000000000000000000" charset="-122"/>
                <a:sym typeface="+mn-ea"/>
              </a:rPr>
              <a:t>又称联合国标准产业分类法，把国民经济分为</a:t>
            </a:r>
            <a:r>
              <a:rPr lang="zh-CN" altLang="en-US">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十个</a:t>
            </a:r>
            <a:r>
              <a:rPr lang="zh-CN" altLang="en-US">
                <a:latin typeface="方正粗黑宋简体" panose="02000000000000000000" charset="-122"/>
                <a:ea typeface="方正粗黑宋简体" panose="02000000000000000000" charset="-122"/>
                <a:sym typeface="+mn-ea"/>
              </a:rPr>
              <a:t>部门，包括农林渔猎；矿业；制造业；电力、煤气、供水；建筑业；批发、零售、旅馆、饭店；运输、储运、通讯；金融、保险、不动产；政府、社会与个人服务；其他经济活动。</a:t>
            </a:r>
            <a:endParaRPr lang="zh-CN" altLang="en-US">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8" name="矩形 17"/>
          <p:cNvSpPr/>
          <p:nvPr/>
        </p:nvSpPr>
        <p:spPr>
          <a:xfrm>
            <a:off x="2106295" y="1655445"/>
            <a:ext cx="7980045" cy="790575"/>
          </a:xfrm>
          <a:prstGeom prst="rect">
            <a:avLst/>
          </a:prstGeom>
          <a:solidFill>
            <a:srgbClr val="C00000"/>
          </a:solidFill>
          <a:ln w="9525">
            <a:noFill/>
          </a:ln>
        </p:spPr>
        <p:txBody>
          <a:bodyPr wrap="none" anchor="ctr" anchorCtr="1"/>
          <a:lstStyle/>
          <a:p>
            <a:pPr algn="ctr"/>
            <a:r>
              <a:rPr lang="zh-CN" altLang="en-US" sz="3600" b="1" dirty="0">
                <a:solidFill>
                  <a:schemeClr val="bg1"/>
                </a:solidFill>
                <a:latin typeface="微软雅黑" panose="020B0503020204020204" charset="-122"/>
                <a:ea typeface="微软雅黑" panose="020B0503020204020204" charset="-122"/>
              </a:rPr>
              <a:t>二是三次产业分类法。</a:t>
            </a:r>
            <a:endParaRPr lang="zh-CN" altLang="en-US" sz="3600" b="1" dirty="0">
              <a:solidFill>
                <a:schemeClr val="bg1"/>
              </a:solidFill>
              <a:latin typeface="微软雅黑" panose="020B0503020204020204" charset="-122"/>
              <a:ea typeface="微软雅黑" panose="020B0503020204020204" charset="-122"/>
            </a:endParaRPr>
          </a:p>
        </p:txBody>
      </p:sp>
      <p:sp>
        <p:nvSpPr>
          <p:cNvPr id="52" name="TextBox 51"/>
          <p:cNvSpPr txBox="1"/>
          <p:nvPr/>
        </p:nvSpPr>
        <p:spPr>
          <a:xfrm>
            <a:off x="1306830" y="3399790"/>
            <a:ext cx="9754870" cy="147002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2400" b="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rPr>
              <a:t>        </a:t>
            </a:r>
            <a:r>
              <a:rPr lang="zh-CN" altLang="en-US">
                <a:latin typeface="方正粗黑宋简体" panose="02000000000000000000" charset="-122"/>
                <a:ea typeface="方正粗黑宋简体" panose="02000000000000000000" charset="-122"/>
                <a:sym typeface="+mn-ea"/>
              </a:rPr>
              <a:t>将全部经济活动划分为第一次产业、第二次产业和第三次产业，其中</a:t>
            </a:r>
            <a:r>
              <a:rPr lang="zh-CN" altLang="en-US">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工业和建筑</a:t>
            </a:r>
            <a:r>
              <a:rPr lang="zh-CN" altLang="en-US">
                <a:latin typeface="方正粗黑宋简体" panose="02000000000000000000" charset="-122"/>
                <a:ea typeface="方正粗黑宋简体" panose="02000000000000000000" charset="-122"/>
                <a:sym typeface="+mn-ea"/>
              </a:rPr>
              <a:t>属于第二产业。</a:t>
            </a:r>
            <a:endParaRPr lang="zh-CN" altLang="en-US">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8" name="矩形 17"/>
          <p:cNvSpPr/>
          <p:nvPr/>
        </p:nvSpPr>
        <p:spPr>
          <a:xfrm>
            <a:off x="369570" y="1655445"/>
            <a:ext cx="11271885" cy="790575"/>
          </a:xfrm>
          <a:prstGeom prst="rect">
            <a:avLst/>
          </a:prstGeom>
          <a:solidFill>
            <a:srgbClr val="C00000"/>
          </a:solidFill>
          <a:ln w="9525">
            <a:noFill/>
          </a:ln>
        </p:spPr>
        <p:txBody>
          <a:bodyPr wrap="none" anchor="ctr" anchorCtr="1"/>
          <a:lstStyle/>
          <a:p>
            <a:pPr algn="ctr"/>
            <a:r>
              <a:rPr lang="en-US" altLang="zh-CN" sz="3600" b="1" dirty="0">
                <a:solidFill>
                  <a:schemeClr val="bg1"/>
                </a:solidFill>
                <a:latin typeface="微软雅黑" panose="020B0503020204020204" charset="-122"/>
                <a:ea typeface="微软雅黑" panose="020B0503020204020204" charset="-122"/>
              </a:rPr>
              <a:t>  </a:t>
            </a:r>
            <a:r>
              <a:rPr lang="zh-CN" altLang="en-US" sz="3600" b="1" dirty="0">
                <a:solidFill>
                  <a:schemeClr val="bg1"/>
                </a:solidFill>
                <a:latin typeface="微软雅黑" panose="020B0503020204020204" charset="-122"/>
                <a:ea typeface="微软雅黑" panose="020B0503020204020204" charset="-122"/>
              </a:rPr>
              <a:t>三是资源密集产业分类法（资源集约度产业分类法）。</a:t>
            </a:r>
            <a:endParaRPr lang="zh-CN" altLang="en-US" sz="3600" b="1" dirty="0">
              <a:solidFill>
                <a:schemeClr val="bg1"/>
              </a:solidFill>
              <a:latin typeface="微软雅黑" panose="020B0503020204020204" charset="-122"/>
              <a:ea typeface="微软雅黑" panose="020B0503020204020204" charset="-122"/>
            </a:endParaRPr>
          </a:p>
        </p:txBody>
      </p:sp>
      <p:sp>
        <p:nvSpPr>
          <p:cNvPr id="52" name="TextBox 51"/>
          <p:cNvSpPr txBox="1"/>
          <p:nvPr/>
        </p:nvSpPr>
        <p:spPr>
          <a:xfrm>
            <a:off x="369570" y="3107690"/>
            <a:ext cx="11370945" cy="215900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2400" b="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rPr>
              <a:t>        </a:t>
            </a:r>
            <a:r>
              <a:rPr lang="zh-CN" altLang="en-US">
                <a:latin typeface="方正粗黑宋简体" panose="02000000000000000000" charset="-122"/>
                <a:ea typeface="方正粗黑宋简体" panose="02000000000000000000" charset="-122"/>
                <a:sym typeface="+mn-ea"/>
              </a:rPr>
              <a:t>根据不同产业在生产过程中对资源</a:t>
            </a:r>
            <a:r>
              <a:rPr lang="zh-CN" altLang="en-US">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依赖程度</a:t>
            </a:r>
            <a:r>
              <a:rPr lang="zh-CN" altLang="en-US">
                <a:latin typeface="方正粗黑宋简体" panose="02000000000000000000" charset="-122"/>
                <a:ea typeface="方正粗黑宋简体" panose="02000000000000000000" charset="-122"/>
                <a:sym typeface="+mn-ea"/>
              </a:rPr>
              <a:t>的差异，把产业分为</a:t>
            </a:r>
            <a:r>
              <a:rPr lang="zh-CN" altLang="en-US">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资源密集型</a:t>
            </a:r>
            <a:r>
              <a:rPr lang="zh-CN" altLang="en-US">
                <a:latin typeface="方正粗黑宋简体" panose="02000000000000000000" charset="-122"/>
                <a:ea typeface="方正粗黑宋简体" panose="02000000000000000000" charset="-122"/>
                <a:sym typeface="+mn-ea"/>
              </a:rPr>
              <a:t>产业、</a:t>
            </a:r>
            <a:r>
              <a:rPr lang="zh-CN" altLang="en-US">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劳动密集型</a:t>
            </a:r>
            <a:r>
              <a:rPr lang="zh-CN" altLang="en-US">
                <a:latin typeface="方正粗黑宋简体" panose="02000000000000000000" charset="-122"/>
                <a:ea typeface="方正粗黑宋简体" panose="02000000000000000000" charset="-122"/>
                <a:sym typeface="+mn-ea"/>
              </a:rPr>
              <a:t>产业、</a:t>
            </a:r>
            <a:r>
              <a:rPr lang="zh-CN" altLang="en-US">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资本密集型</a:t>
            </a:r>
            <a:r>
              <a:rPr lang="zh-CN" altLang="en-US">
                <a:latin typeface="方正粗黑宋简体" panose="02000000000000000000" charset="-122"/>
                <a:ea typeface="方正粗黑宋简体" panose="02000000000000000000" charset="-122"/>
                <a:sym typeface="+mn-ea"/>
              </a:rPr>
              <a:t>产业和</a:t>
            </a:r>
            <a:r>
              <a:rPr lang="zh-CN" altLang="en-US">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技术密集型</a:t>
            </a:r>
            <a:r>
              <a:rPr lang="zh-CN" altLang="en-US">
                <a:latin typeface="方正粗黑宋简体" panose="02000000000000000000" charset="-122"/>
                <a:ea typeface="方正粗黑宋简体" panose="02000000000000000000" charset="-122"/>
                <a:sym typeface="+mn-ea"/>
              </a:rPr>
              <a:t>产业。</a:t>
            </a:r>
            <a:endParaRPr lang="zh-CN" altLang="en-US">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919923" y="3598387"/>
            <a:ext cx="8412480" cy="922020"/>
          </a:xfrm>
          <a:prstGeom prst="rect">
            <a:avLst/>
          </a:prstGeom>
          <a:noFill/>
          <a:ln w="9525">
            <a:noFill/>
          </a:ln>
        </p:spPr>
        <p:txBody>
          <a:bodyPr wrap="none" anchor="ctr">
            <a:spAutoFit/>
          </a:bodyPr>
          <a:p>
            <a:pPr algn="l"/>
            <a:r>
              <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rPr>
              <a:t>适应工信局工作的基本要求</a:t>
            </a:r>
            <a:endPar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endParaRPr>
          </a:p>
        </p:txBody>
      </p:sp>
      <p:grpSp>
        <p:nvGrpSpPr>
          <p:cNvPr id="3" name="组合 2"/>
          <p:cNvGrpSpPr/>
          <p:nvPr/>
        </p:nvGrpSpPr>
        <p:grpSpPr>
          <a:xfrm>
            <a:off x="5140960" y="1711643"/>
            <a:ext cx="1874838" cy="1568450"/>
            <a:chOff x="2757770" y="2097875"/>
            <a:chExt cx="2498670" cy="2091694"/>
          </a:xfrm>
        </p:grpSpPr>
        <p:sp>
          <p:nvSpPr>
            <p:cNvPr id="28681" name="TextBox 59"/>
            <p:cNvSpPr txBox="1"/>
            <p:nvPr/>
          </p:nvSpPr>
          <p:spPr>
            <a:xfrm flipH="1">
              <a:off x="3115977" y="2097875"/>
              <a:ext cx="1782258" cy="2091266"/>
            </a:xfrm>
            <a:prstGeom prst="rect">
              <a:avLst/>
            </a:prstGeom>
            <a:noFill/>
            <a:ln w="9525">
              <a:noFill/>
            </a:ln>
          </p:spPr>
          <p:txBody>
            <a:bodyPr wrap="square" anchor="ctr">
              <a:spAutoFit/>
            </a:bodyPr>
            <a:p>
              <a:pPr algn="ctr" defTabSz="685800" eaLnBrk="0" hangingPunct="0"/>
              <a:r>
                <a:rPr lang="en-US" altLang="zh-CN" sz="9600" dirty="0">
                  <a:solidFill>
                    <a:srgbClr val="C00000"/>
                  </a:solidFill>
                  <a:latin typeface="Impact" panose="020B0806030902050204" charset="0"/>
                  <a:ea typeface="微软雅黑" panose="020B0503020204020204" charset="-122"/>
                </a:rPr>
                <a:t>1</a:t>
              </a:r>
              <a:endParaRPr lang="en-US" altLang="zh-CN" sz="9600" dirty="0">
                <a:solidFill>
                  <a:srgbClr val="C00000"/>
                </a:solidFill>
                <a:latin typeface="Impact" panose="020B0806030902050204" charset="0"/>
                <a:ea typeface="微软雅黑" panose="020B0503020204020204" charset="-122"/>
              </a:endParaRPr>
            </a:p>
          </p:txBody>
        </p:sp>
        <p:sp>
          <p:nvSpPr>
            <p:cNvPr id="4" name="椭圆 3"/>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sp>
          <p:nvSpPr>
            <p:cNvPr id="5" name="矩形 4"/>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grpSp>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146743" y="3598387"/>
            <a:ext cx="5669280" cy="922020"/>
          </a:xfrm>
          <a:prstGeom prst="rect">
            <a:avLst/>
          </a:prstGeom>
          <a:noFill/>
          <a:ln w="9525">
            <a:noFill/>
          </a:ln>
        </p:spPr>
        <p:txBody>
          <a:bodyPr wrap="none" anchor="ctr">
            <a:spAutoFit/>
          </a:bodyPr>
          <a:p>
            <a:pPr algn="l"/>
            <a:r>
              <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rPr>
              <a:t>工业的概念和分类</a:t>
            </a:r>
            <a:endPar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endParaRPr>
          </a:p>
        </p:txBody>
      </p:sp>
      <p:grpSp>
        <p:nvGrpSpPr>
          <p:cNvPr id="3" name="组合 2"/>
          <p:cNvGrpSpPr/>
          <p:nvPr/>
        </p:nvGrpSpPr>
        <p:grpSpPr>
          <a:xfrm>
            <a:off x="5140960" y="1711483"/>
            <a:ext cx="1874838" cy="1568610"/>
            <a:chOff x="2757770" y="2097661"/>
            <a:chExt cx="2498670" cy="2091908"/>
          </a:xfrm>
        </p:grpSpPr>
        <p:sp>
          <p:nvSpPr>
            <p:cNvPr id="28681" name="TextBox 59"/>
            <p:cNvSpPr txBox="1"/>
            <p:nvPr/>
          </p:nvSpPr>
          <p:spPr>
            <a:xfrm flipH="1">
              <a:off x="3115977" y="2097661"/>
              <a:ext cx="1782258" cy="2091695"/>
            </a:xfrm>
            <a:prstGeom prst="rect">
              <a:avLst/>
            </a:prstGeom>
            <a:noFill/>
            <a:ln w="9525">
              <a:noFill/>
            </a:ln>
          </p:spPr>
          <p:txBody>
            <a:bodyPr wrap="square" anchor="ctr">
              <a:spAutoFit/>
            </a:bodyPr>
            <a:p>
              <a:pPr algn="ctr" defTabSz="685800" eaLnBrk="0" hangingPunct="0"/>
              <a:r>
                <a:rPr lang="zh-CN" altLang="en-US" sz="9600" dirty="0">
                  <a:solidFill>
                    <a:srgbClr val="C00000"/>
                  </a:solidFill>
                  <a:latin typeface="Impact" panose="020B0806030902050204" charset="0"/>
                  <a:ea typeface="微软雅黑" panose="020B0503020204020204" charset="-122"/>
                </a:rPr>
                <a:t>二</a:t>
              </a:r>
              <a:endParaRPr lang="zh-CN" altLang="en-US" sz="9600" dirty="0">
                <a:solidFill>
                  <a:srgbClr val="C00000"/>
                </a:solidFill>
                <a:latin typeface="Impact" panose="020B0806030902050204" charset="0"/>
                <a:ea typeface="微软雅黑" panose="020B0503020204020204" charset="-122"/>
              </a:endParaRPr>
            </a:p>
          </p:txBody>
        </p:sp>
        <p:sp>
          <p:nvSpPr>
            <p:cNvPr id="4" name="椭圆 3"/>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sp>
          <p:nvSpPr>
            <p:cNvPr id="5" name="矩形 4"/>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grpSp>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8" name="矩形 17"/>
          <p:cNvSpPr/>
          <p:nvPr/>
        </p:nvSpPr>
        <p:spPr>
          <a:xfrm>
            <a:off x="2106295" y="1319530"/>
            <a:ext cx="7980045" cy="790575"/>
          </a:xfrm>
          <a:prstGeom prst="rect">
            <a:avLst/>
          </a:prstGeom>
          <a:solidFill>
            <a:srgbClr val="C00000"/>
          </a:solidFill>
          <a:ln w="9525">
            <a:noFill/>
          </a:ln>
        </p:spPr>
        <p:txBody>
          <a:bodyPr wrap="none" anchor="ctr" anchorCtr="1"/>
          <a:lstStyle/>
          <a:p>
            <a:pPr algn="ctr"/>
            <a:r>
              <a:rPr lang="en-US" altLang="zh-CN" sz="3600" b="1" dirty="0">
                <a:solidFill>
                  <a:schemeClr val="bg1"/>
                </a:solidFill>
                <a:latin typeface="微软雅黑" panose="020B0503020204020204" charset="-122"/>
                <a:ea typeface="微软雅黑" panose="020B0503020204020204" charset="-122"/>
              </a:rPr>
              <a:t>1.</a:t>
            </a:r>
            <a:r>
              <a:rPr lang="zh-CN" altLang="en-US" sz="3600" b="1" dirty="0">
                <a:solidFill>
                  <a:schemeClr val="bg1"/>
                </a:solidFill>
                <a:latin typeface="微软雅黑" panose="020B0503020204020204" charset="-122"/>
                <a:ea typeface="微软雅黑" panose="020B0503020204020204" charset="-122"/>
              </a:rPr>
              <a:t>工业的定义</a:t>
            </a:r>
            <a:endParaRPr lang="zh-CN" altLang="en-US" sz="3600" b="1" dirty="0">
              <a:solidFill>
                <a:schemeClr val="bg1"/>
              </a:solidFill>
              <a:latin typeface="微软雅黑" panose="020B0503020204020204" charset="-122"/>
              <a:ea typeface="微软雅黑" panose="020B0503020204020204" charset="-122"/>
            </a:endParaRPr>
          </a:p>
        </p:txBody>
      </p:sp>
      <p:sp>
        <p:nvSpPr>
          <p:cNvPr id="52" name="TextBox 51"/>
          <p:cNvSpPr txBox="1"/>
          <p:nvPr/>
        </p:nvSpPr>
        <p:spPr>
          <a:xfrm>
            <a:off x="1615440" y="2377440"/>
            <a:ext cx="8865235" cy="198628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2400" b="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rPr>
              <a:t>         </a:t>
            </a:r>
            <a:r>
              <a:rPr lang="zh-CN" altLang="en-US" sz="4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sym typeface="+mn-ea"/>
              </a:rPr>
              <a:t>工业</a:t>
            </a:r>
            <a:r>
              <a:rPr lang="zh-CN" altLang="en-US" sz="4000">
                <a:solidFill>
                  <a:srgbClr val="FF0000"/>
                </a:solidFill>
                <a:latin typeface="方正粗黑宋简体" panose="02000000000000000000" charset="-122"/>
                <a:ea typeface="方正粗黑宋简体" panose="02000000000000000000" charset="-122"/>
                <a:sym typeface="+mn-ea"/>
              </a:rPr>
              <a:t>是指从事物质产品生产活动的行业和部门。</a:t>
            </a:r>
            <a:endParaRPr kumimoji="0" lang="zh-CN" altLang="en-US" sz="4000" i="0" u="none" strike="noStrike" kern="0" cap="all" spc="0" normalizeH="0" baseline="0" noProof="0" dirty="0">
              <a:ln w="0">
                <a:noFill/>
              </a:ln>
              <a:solidFill>
                <a:srgbClr val="FF0000"/>
              </a:solidFill>
              <a:effectLst/>
              <a:uLnTx/>
              <a:uFillTx/>
              <a:latin typeface="方正粗黑宋简体" panose="02000000000000000000" charset="-122"/>
              <a:ea typeface="方正粗黑宋简体" panose="02000000000000000000"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32771" name="图片 9"/>
          <p:cNvPicPr>
            <a:picLocks noChangeAspect="1"/>
          </p:cNvPicPr>
          <p:nvPr/>
        </p:nvPicPr>
        <p:blipFill>
          <a:blip r:embed="rId2"/>
          <a:stretch>
            <a:fillRect/>
          </a:stretch>
        </p:blipFill>
        <p:spPr>
          <a:xfrm>
            <a:off x="2835910" y="1323340"/>
            <a:ext cx="7003415" cy="787400"/>
          </a:xfrm>
          <a:prstGeom prst="rect">
            <a:avLst/>
          </a:prstGeom>
          <a:noFill/>
          <a:ln w="9525">
            <a:noFill/>
          </a:ln>
        </p:spPr>
      </p:pic>
      <p:sp>
        <p:nvSpPr>
          <p:cNvPr id="12" name="TextBox 46"/>
          <p:cNvSpPr txBox="1"/>
          <p:nvPr/>
        </p:nvSpPr>
        <p:spPr>
          <a:xfrm>
            <a:off x="3515995" y="1394460"/>
            <a:ext cx="6100445" cy="1198880"/>
          </a:xfrm>
          <a:prstGeom prst="rect">
            <a:avLst/>
          </a:prstGeom>
          <a:noFill/>
          <a:ln w="9525">
            <a:noFill/>
          </a:ln>
        </p:spPr>
        <p:txBody>
          <a:bodyPr wrap="square" anchor="t">
            <a:spAutoFit/>
          </a:bodyPr>
          <a:p>
            <a:r>
              <a:rPr lang="zh-CN" altLang="en-US" sz="3600" b="1" dirty="0">
                <a:solidFill>
                  <a:schemeClr val="bg1"/>
                </a:solidFill>
                <a:latin typeface="微软雅黑" panose="020B0503020204020204" charset="-122"/>
                <a:ea typeface="微软雅黑" panose="020B0503020204020204" charset="-122"/>
              </a:rPr>
              <a:t>工业生产活动包括以下方面面</a:t>
            </a:r>
            <a:endParaRPr lang="zh-CN" altLang="en-US" sz="3600" b="1" dirty="0">
              <a:solidFill>
                <a:schemeClr val="bg1"/>
              </a:solidFill>
              <a:latin typeface="微软雅黑" panose="020B0503020204020204" charset="-122"/>
              <a:ea typeface="微软雅黑" panose="020B0503020204020204" charset="-122"/>
            </a:endParaRPr>
          </a:p>
        </p:txBody>
      </p:sp>
      <p:sp>
        <p:nvSpPr>
          <p:cNvPr id="13" name="Round Same Side Corner Rectangle 23"/>
          <p:cNvSpPr/>
          <p:nvPr/>
        </p:nvSpPr>
        <p:spPr>
          <a:xfrm rot="16200000">
            <a:off x="693579" y="2283936"/>
            <a:ext cx="609600" cy="633413"/>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p>
            <a:pPr algn="ctr" fontAlgn="auto"/>
            <a:r>
              <a:rPr lang="en-US" sz="2800" strike="noStrike" noProof="1">
                <a:solidFill>
                  <a:schemeClr val="bg1">
                    <a:lumMod val="50000"/>
                    <a:lumOff val="50000"/>
                  </a:schemeClr>
                </a:solidFill>
                <a:latin typeface="Impact" panose="020B0806030902050204" charset="0"/>
              </a:rPr>
              <a:t>01</a:t>
            </a:r>
            <a:endParaRPr lang="en-US" sz="2800" strike="noStrike" noProof="1">
              <a:solidFill>
                <a:schemeClr val="bg1">
                  <a:lumMod val="50000"/>
                  <a:lumOff val="50000"/>
                </a:schemeClr>
              </a:solidFill>
              <a:latin typeface="Impact" panose="020B0806030902050204" charset="0"/>
            </a:endParaRPr>
          </a:p>
        </p:txBody>
      </p:sp>
      <p:sp>
        <p:nvSpPr>
          <p:cNvPr id="14" name="五边形 13"/>
          <p:cNvSpPr/>
          <p:nvPr/>
        </p:nvSpPr>
        <p:spPr>
          <a:xfrm>
            <a:off x="1419860" y="2326640"/>
            <a:ext cx="10223500" cy="579755"/>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fontAlgn="auto"/>
            <a:r>
              <a:rPr lang="zh-CN" altLang="en-US" sz="2000" b="1" strike="noStrike" noProof="1">
                <a:solidFill>
                  <a:schemeClr val="tx1">
                    <a:lumMod val="75000"/>
                    <a:lumOff val="25000"/>
                  </a:schemeClr>
                </a:solidFill>
                <a:latin typeface="微软雅黑" panose="020B0503020204020204" charset="-122"/>
                <a:ea typeface="微软雅黑" panose="020B0503020204020204" charset="-122"/>
              </a:rPr>
              <a:t>对自然资源的开采</a:t>
            </a:r>
            <a:r>
              <a:rPr lang="zh-CN" altLang="en-US" sz="2000" strike="noStrike" noProof="1">
                <a:solidFill>
                  <a:schemeClr val="tx1">
                    <a:lumMod val="75000"/>
                    <a:lumOff val="25000"/>
                  </a:schemeClr>
                </a:solidFill>
                <a:latin typeface="微软雅黑" panose="020B0503020204020204" charset="-122"/>
                <a:ea typeface="微软雅黑" panose="020B0503020204020204" charset="-122"/>
              </a:rPr>
              <a:t>，如：采矿、晒盐、森林采伐等，</a:t>
            </a:r>
            <a:r>
              <a:rPr lang="zh-CN" altLang="en-US" sz="2000" strike="noStrike" noProof="1">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不包括</a:t>
            </a:r>
            <a:r>
              <a:rPr lang="zh-CN" altLang="en-US" sz="2000" strike="noStrike" noProof="1">
                <a:solidFill>
                  <a:schemeClr val="tx1">
                    <a:lumMod val="75000"/>
                    <a:lumOff val="25000"/>
                  </a:schemeClr>
                </a:solidFill>
                <a:latin typeface="微软雅黑" panose="020B0503020204020204" charset="-122"/>
                <a:ea typeface="微软雅黑" panose="020B0503020204020204" charset="-122"/>
              </a:rPr>
              <a:t>禽兽捕猎和水产捕捞。</a:t>
            </a:r>
            <a:endParaRPr lang="zh-CN" altLang="en-US" sz="2000" strike="noStrike" noProof="1">
              <a:solidFill>
                <a:schemeClr val="tx1">
                  <a:lumMod val="75000"/>
                  <a:lumOff val="25000"/>
                </a:schemeClr>
              </a:solidFill>
              <a:latin typeface="微软雅黑" panose="020B0503020204020204" charset="-122"/>
              <a:ea typeface="微软雅黑" panose="020B0503020204020204" charset="-122"/>
            </a:endParaRPr>
          </a:p>
        </p:txBody>
      </p:sp>
      <p:sp>
        <p:nvSpPr>
          <p:cNvPr id="15" name="Round Same Side Corner Rectangle 23"/>
          <p:cNvSpPr/>
          <p:nvPr/>
        </p:nvSpPr>
        <p:spPr>
          <a:xfrm rot="16200000">
            <a:off x="695166" y="3082766"/>
            <a:ext cx="608013" cy="63500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p>
            <a:pPr algn="ctr" fontAlgn="auto"/>
            <a:r>
              <a:rPr lang="en-US" sz="2800" strike="noStrike" noProof="1">
                <a:solidFill>
                  <a:schemeClr val="bg1">
                    <a:lumMod val="50000"/>
                    <a:lumOff val="50000"/>
                  </a:schemeClr>
                </a:solidFill>
                <a:latin typeface="Impact" panose="020B0806030902050204" charset="0"/>
              </a:rPr>
              <a:t>02</a:t>
            </a:r>
            <a:endParaRPr lang="en-US" sz="2800" strike="noStrike" noProof="1">
              <a:solidFill>
                <a:schemeClr val="bg1">
                  <a:lumMod val="50000"/>
                  <a:lumOff val="50000"/>
                </a:schemeClr>
              </a:solidFill>
              <a:latin typeface="Impact" panose="020B0806030902050204" charset="0"/>
            </a:endParaRPr>
          </a:p>
        </p:txBody>
      </p:sp>
      <p:sp>
        <p:nvSpPr>
          <p:cNvPr id="16" name="五边形 15"/>
          <p:cNvSpPr/>
          <p:nvPr/>
        </p:nvSpPr>
        <p:spPr>
          <a:xfrm>
            <a:off x="1419860" y="3100705"/>
            <a:ext cx="10223500" cy="560705"/>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fontAlgn="auto"/>
            <a:r>
              <a:rPr lang="zh-CN" altLang="en-US" sz="2000" b="1" strike="noStrike" noProof="1">
                <a:solidFill>
                  <a:schemeClr val="tx1">
                    <a:lumMod val="75000"/>
                    <a:lumOff val="25000"/>
                  </a:schemeClr>
                </a:solidFill>
                <a:latin typeface="微软雅黑" panose="020B0503020204020204" charset="-122"/>
                <a:ea typeface="微软雅黑" panose="020B0503020204020204" charset="-122"/>
              </a:rPr>
              <a:t>对农副产品的加工、再加工</a:t>
            </a:r>
            <a:r>
              <a:rPr lang="zh-CN" altLang="en-US" sz="2000" strike="noStrike" noProof="1">
                <a:solidFill>
                  <a:schemeClr val="tx1">
                    <a:lumMod val="75000"/>
                    <a:lumOff val="25000"/>
                  </a:schemeClr>
                </a:solidFill>
                <a:latin typeface="微软雅黑" panose="020B0503020204020204" charset="-122"/>
                <a:ea typeface="微软雅黑" panose="020B0503020204020204" charset="-122"/>
              </a:rPr>
              <a:t>，如：粮油、食品加工，纺织、制革等。</a:t>
            </a:r>
            <a:endParaRPr lang="zh-CN" altLang="en-US" sz="2000" strike="noStrike" noProof="1">
              <a:solidFill>
                <a:schemeClr val="tx1">
                  <a:lumMod val="75000"/>
                  <a:lumOff val="25000"/>
                </a:schemeClr>
              </a:solidFill>
              <a:latin typeface="微软雅黑" panose="020B0503020204020204" charset="-122"/>
              <a:ea typeface="微软雅黑" panose="020B0503020204020204" charset="-122"/>
            </a:endParaRPr>
          </a:p>
        </p:txBody>
      </p:sp>
      <p:sp>
        <p:nvSpPr>
          <p:cNvPr id="17" name="Round Same Side Corner Rectangle 23"/>
          <p:cNvSpPr/>
          <p:nvPr/>
        </p:nvSpPr>
        <p:spPr>
          <a:xfrm rot="16200000">
            <a:off x="694373" y="3888423"/>
            <a:ext cx="609600" cy="63500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p>
            <a:pPr algn="ctr" fontAlgn="auto"/>
            <a:r>
              <a:rPr lang="en-US" sz="2800" strike="noStrike" noProof="1">
                <a:solidFill>
                  <a:schemeClr val="bg1">
                    <a:lumMod val="50000"/>
                    <a:lumOff val="50000"/>
                  </a:schemeClr>
                </a:solidFill>
                <a:latin typeface="Impact" panose="020B0806030902050204" charset="0"/>
              </a:rPr>
              <a:t>03</a:t>
            </a:r>
            <a:endParaRPr lang="en-US" sz="2800" strike="noStrike" noProof="1">
              <a:solidFill>
                <a:schemeClr val="bg1">
                  <a:lumMod val="50000"/>
                  <a:lumOff val="50000"/>
                </a:schemeClr>
              </a:solidFill>
              <a:latin typeface="Impact" panose="020B0806030902050204" charset="0"/>
            </a:endParaRPr>
          </a:p>
        </p:txBody>
      </p:sp>
      <p:sp>
        <p:nvSpPr>
          <p:cNvPr id="21" name="五边形 20"/>
          <p:cNvSpPr/>
          <p:nvPr/>
        </p:nvSpPr>
        <p:spPr>
          <a:xfrm>
            <a:off x="1419860" y="3852545"/>
            <a:ext cx="10223500" cy="700405"/>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fontAlgn="auto"/>
            <a:r>
              <a:rPr lang="zh-CN" altLang="en-US" sz="2000" b="1" strike="noStrike" noProof="1">
                <a:solidFill>
                  <a:schemeClr val="tx1">
                    <a:lumMod val="75000"/>
                    <a:lumOff val="25000"/>
                  </a:schemeClr>
                </a:solidFill>
                <a:latin typeface="微软雅黑" panose="020B0503020204020204" charset="-122"/>
                <a:ea typeface="微软雅黑" panose="020B0503020204020204" charset="-122"/>
              </a:rPr>
              <a:t>对采掘品的加工、再加工</a:t>
            </a:r>
            <a:r>
              <a:rPr lang="zh-CN" altLang="en-US" sz="2000" strike="noStrike" noProof="1">
                <a:solidFill>
                  <a:schemeClr val="tx1">
                    <a:lumMod val="75000"/>
                    <a:lumOff val="25000"/>
                  </a:schemeClr>
                </a:solidFill>
                <a:latin typeface="微软雅黑" panose="020B0503020204020204" charset="-122"/>
                <a:ea typeface="微软雅黑" panose="020B0503020204020204" charset="-122"/>
              </a:rPr>
              <a:t>，如：冶金、石油、化学、机械、木材加工，以及电力、煤气及水的生产和供应等。</a:t>
            </a:r>
            <a:endParaRPr lang="zh-CN" altLang="en-US" sz="2000" strike="noStrike" noProof="1">
              <a:solidFill>
                <a:schemeClr val="tx1">
                  <a:lumMod val="75000"/>
                  <a:lumOff val="25000"/>
                </a:schemeClr>
              </a:solidFill>
              <a:latin typeface="微软雅黑" panose="020B0503020204020204" charset="-122"/>
              <a:ea typeface="微软雅黑" panose="020B0503020204020204" charset="-122"/>
            </a:endParaRPr>
          </a:p>
        </p:txBody>
      </p:sp>
      <p:sp>
        <p:nvSpPr>
          <p:cNvPr id="22" name="Round Same Side Corner Rectangle 23"/>
          <p:cNvSpPr/>
          <p:nvPr/>
        </p:nvSpPr>
        <p:spPr>
          <a:xfrm rot="16200000">
            <a:off x="694373" y="4736783"/>
            <a:ext cx="609600" cy="63500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p>
            <a:pPr algn="ctr" fontAlgn="auto"/>
            <a:r>
              <a:rPr lang="en-US" sz="2800" strike="noStrike" noProof="1">
                <a:solidFill>
                  <a:schemeClr val="bg1">
                    <a:lumMod val="50000"/>
                    <a:lumOff val="50000"/>
                  </a:schemeClr>
                </a:solidFill>
                <a:latin typeface="Impact" panose="020B0806030902050204" charset="0"/>
              </a:rPr>
              <a:t>04</a:t>
            </a:r>
            <a:endParaRPr lang="en-US" sz="2800" strike="noStrike" noProof="1">
              <a:solidFill>
                <a:schemeClr val="bg1">
                  <a:lumMod val="50000"/>
                  <a:lumOff val="50000"/>
                </a:schemeClr>
              </a:solidFill>
              <a:latin typeface="Impact" panose="020B0806030902050204" charset="0"/>
            </a:endParaRPr>
          </a:p>
        </p:txBody>
      </p:sp>
      <p:sp>
        <p:nvSpPr>
          <p:cNvPr id="23" name="五边形 22"/>
          <p:cNvSpPr/>
          <p:nvPr/>
        </p:nvSpPr>
        <p:spPr>
          <a:xfrm>
            <a:off x="1419860" y="4725035"/>
            <a:ext cx="10223500" cy="6985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fontAlgn="auto"/>
            <a:r>
              <a:rPr lang="zh-CN" altLang="en-US" sz="2000" b="1" strike="noStrike" noProof="1">
                <a:solidFill>
                  <a:schemeClr val="tx1">
                    <a:lumMod val="75000"/>
                    <a:lumOff val="25000"/>
                  </a:schemeClr>
                </a:solidFill>
                <a:latin typeface="微软雅黑" panose="020B0503020204020204" charset="-122"/>
                <a:ea typeface="微软雅黑" panose="020B0503020204020204" charset="-122"/>
              </a:rPr>
              <a:t>对工业品的修理、翻新</a:t>
            </a:r>
            <a:r>
              <a:rPr lang="zh-CN" altLang="en-US" sz="2000" strike="noStrike" noProof="1">
                <a:solidFill>
                  <a:schemeClr val="tx1">
                    <a:lumMod val="75000"/>
                    <a:lumOff val="25000"/>
                  </a:schemeClr>
                </a:solidFill>
                <a:latin typeface="微软雅黑" panose="020B0503020204020204" charset="-122"/>
                <a:ea typeface="微软雅黑" panose="020B0503020204020204" charset="-122"/>
              </a:rPr>
              <a:t>，如：机械设备、交通运输工具的修理，</a:t>
            </a:r>
            <a:r>
              <a:rPr lang="zh-CN" altLang="en-US" sz="2000" strike="noStrike" noProof="1">
                <a:solidFill>
                  <a:srgbClr val="FF0000"/>
                </a:solidFill>
                <a:latin typeface="微软雅黑" panose="020B0503020204020204" charset="-122"/>
                <a:ea typeface="微软雅黑" panose="020B0503020204020204" charset="-122"/>
              </a:rPr>
              <a:t>不包括</a:t>
            </a:r>
            <a:r>
              <a:rPr lang="zh-CN" altLang="en-US" sz="2000" strike="noStrike" noProof="1">
                <a:solidFill>
                  <a:schemeClr val="tx1">
                    <a:lumMod val="75000"/>
                    <a:lumOff val="25000"/>
                  </a:schemeClr>
                </a:solidFill>
                <a:latin typeface="微软雅黑" panose="020B0503020204020204" charset="-122"/>
                <a:ea typeface="微软雅黑" panose="020B0503020204020204" charset="-122"/>
              </a:rPr>
              <a:t>属于居民服务业的日用品修理、摩托修理和自行车修理。</a:t>
            </a:r>
            <a:endParaRPr lang="zh-CN" altLang="en-US" sz="2000" strike="noStrike" noProof="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2"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2"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2"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1" animBg="1"/>
      <p:bldP spid="15" grpId="1" animBg="1"/>
      <p:bldP spid="16" grpId="1" animBg="1"/>
      <p:bldP spid="17" grpId="1" animBg="1"/>
      <p:bldP spid="21" grpId="1" animBg="1"/>
      <p:bldP spid="22" grpId="1" animBg="1"/>
      <p:bldP spid="23" grpId="1" animBg="1"/>
      <p:bldP spid="15" grpId="2" animBg="1"/>
      <p:bldP spid="16" grpId="2" animBg="1"/>
      <p:bldP spid="17" grpId="2" animBg="1"/>
      <p:bldP spid="21" grpId="2" animBg="1"/>
      <p:bldP spid="22" grpId="2" animBg="1"/>
      <p:bldP spid="23" grpId="2"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矩形 1"/>
          <p:cNvSpPr/>
          <p:nvPr/>
        </p:nvSpPr>
        <p:spPr>
          <a:xfrm>
            <a:off x="2106295" y="1319530"/>
            <a:ext cx="7980045" cy="790575"/>
          </a:xfrm>
          <a:prstGeom prst="rect">
            <a:avLst/>
          </a:prstGeom>
          <a:solidFill>
            <a:srgbClr val="C00000"/>
          </a:solidFill>
          <a:ln w="9525">
            <a:noFill/>
          </a:ln>
        </p:spPr>
        <p:txBody>
          <a:bodyPr wrap="none" anchor="ctr" anchorCtr="1"/>
          <a:p>
            <a:pPr algn="ctr"/>
            <a:r>
              <a:rPr lang="en-US" altLang="zh-CN" sz="3600" b="1" dirty="0">
                <a:solidFill>
                  <a:schemeClr val="bg1"/>
                </a:solidFill>
                <a:latin typeface="微软雅黑" panose="020B0503020204020204" charset="-122"/>
                <a:ea typeface="微软雅黑" panose="020B0503020204020204" charset="-122"/>
              </a:rPr>
              <a:t>2.</a:t>
            </a:r>
            <a:r>
              <a:rPr lang="zh-CN" altLang="en-US" sz="3600" b="1" dirty="0">
                <a:solidFill>
                  <a:schemeClr val="bg1"/>
                </a:solidFill>
                <a:latin typeface="微软雅黑" panose="020B0503020204020204" charset="-122"/>
                <a:ea typeface="微软雅黑" panose="020B0503020204020204" charset="-122"/>
              </a:rPr>
              <a:t>工业的分类</a:t>
            </a:r>
            <a:endParaRPr lang="zh-CN" altLang="en-US" sz="3600" b="1" dirty="0">
              <a:solidFill>
                <a:schemeClr val="bg1"/>
              </a:solidFill>
              <a:latin typeface="微软雅黑" panose="020B0503020204020204" charset="-122"/>
              <a:ea typeface="微软雅黑" panose="020B0503020204020204" charset="-122"/>
            </a:endParaRPr>
          </a:p>
        </p:txBody>
      </p:sp>
      <p:sp>
        <p:nvSpPr>
          <p:cNvPr id="52" name="TextBox 51"/>
          <p:cNvSpPr txBox="1"/>
          <p:nvPr/>
        </p:nvSpPr>
        <p:spPr>
          <a:xfrm>
            <a:off x="1344930" y="3078480"/>
            <a:ext cx="9304655" cy="95313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2400" b="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rPr>
              <a:t>         </a:t>
            </a:r>
            <a:r>
              <a:rPr kumimoji="0" lang="zh-CN" altLang="en-US"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按传统分法，分为</a:t>
            </a:r>
            <a:r>
              <a:rPr kumimoji="0" lang="zh-CN" altLang="en-US" sz="40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轻工业</a:t>
            </a:r>
            <a:r>
              <a:rPr kumimoji="0" lang="zh-CN" altLang="en-US"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和</a:t>
            </a:r>
            <a:r>
              <a:rPr kumimoji="0" lang="zh-CN" altLang="en-US" sz="40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重工业。</a:t>
            </a:r>
            <a:endParaRPr kumimoji="0" lang="zh-CN" altLang="en-US" sz="40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anim calcmode="lin" valueType="num">
                                      <p:cBhvr>
                                        <p:cTn id="11" dur="1000" fill="hold"/>
                                        <p:tgtEl>
                                          <p:spTgt spid="52"/>
                                        </p:tgtEl>
                                        <p:attrNameLst>
                                          <p:attrName>ppt_x</p:attrName>
                                        </p:attrNameLst>
                                      </p:cBhvr>
                                      <p:tavLst>
                                        <p:tav tm="0">
                                          <p:val>
                                            <p:strVal val="#ppt_x"/>
                                          </p:val>
                                        </p:tav>
                                        <p:tav tm="100000">
                                          <p:val>
                                            <p:strVal val="#ppt_x"/>
                                          </p:val>
                                        </p:tav>
                                      </p:tavLst>
                                    </p:anim>
                                    <p:anim calcmode="lin" valueType="num">
                                      <p:cBhvr>
                                        <p:cTn id="1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圆角矩形 3"/>
          <p:cNvSpPr/>
          <p:nvPr/>
        </p:nvSpPr>
        <p:spPr>
          <a:xfrm>
            <a:off x="615315" y="2011680"/>
            <a:ext cx="914400" cy="28936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rPr>
              <a:t>轻工业</a:t>
            </a:r>
            <a:endPar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endParaRPr>
          </a:p>
        </p:txBody>
      </p:sp>
      <p:sp>
        <p:nvSpPr>
          <p:cNvPr id="18" name="矩形 17"/>
          <p:cNvSpPr/>
          <p:nvPr/>
        </p:nvSpPr>
        <p:spPr>
          <a:xfrm>
            <a:off x="2144395" y="793115"/>
            <a:ext cx="9402445" cy="20078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3200">
                <a:latin typeface="方正粗黑宋简体" panose="02000000000000000000" charset="-122"/>
                <a:ea typeface="方正粗黑宋简体" panose="02000000000000000000" charset="-122"/>
                <a:sym typeface="+mn-ea"/>
              </a:rPr>
              <a:t>     </a:t>
            </a:r>
            <a:r>
              <a:rPr lang="en-US" sz="3200">
                <a:solidFill>
                  <a:schemeClr val="accent1"/>
                </a:solidFill>
                <a:latin typeface="方正粗黑宋简体" panose="02000000000000000000" charset="-122"/>
                <a:ea typeface="方正粗黑宋简体" panose="02000000000000000000" charset="-122"/>
                <a:sym typeface="+mn-ea"/>
              </a:rPr>
              <a:t> </a:t>
            </a:r>
            <a:r>
              <a:rPr sz="3200">
                <a:solidFill>
                  <a:schemeClr val="accent1"/>
                </a:solidFill>
                <a:latin typeface="方正粗黑宋简体" panose="02000000000000000000" charset="-122"/>
                <a:ea typeface="方正粗黑宋简体" panose="02000000000000000000" charset="-122"/>
                <a:sym typeface="+mn-ea"/>
              </a:rPr>
              <a:t>一是</a:t>
            </a:r>
            <a:r>
              <a:rPr sz="3200">
                <a:solidFill>
                  <a:srgbClr val="FF0000"/>
                </a:solidFill>
                <a:latin typeface="方正粗黑宋简体" panose="02000000000000000000" charset="-122"/>
                <a:ea typeface="方正粗黑宋简体" panose="02000000000000000000" charset="-122"/>
                <a:sym typeface="+mn-ea"/>
              </a:rPr>
              <a:t>以农产品为原料的轻工业，是指直接或间接以农产品为基本原料的轻工业。</a:t>
            </a:r>
            <a:r>
              <a:rPr sz="320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主要包括</a:t>
            </a:r>
            <a:r>
              <a:rPr sz="3200">
                <a:solidFill>
                  <a:srgbClr val="FF0000"/>
                </a:solidFill>
                <a:latin typeface="方正粗黑宋简体" panose="02000000000000000000" charset="-122"/>
                <a:ea typeface="方正粗黑宋简体" panose="02000000000000000000" charset="-122"/>
                <a:sym typeface="+mn-ea"/>
              </a:rPr>
              <a:t>食品制造、饮料制造、烟草加工、纺织、缝纫、皮革和毛皮制作、造纸以及印刷等工业；</a:t>
            </a:r>
            <a:endParaRPr sz="3200">
              <a:solidFill>
                <a:srgbClr val="FF0000"/>
              </a:solidFill>
              <a:latin typeface="方正粗黑宋简体" panose="02000000000000000000" charset="-122"/>
              <a:ea typeface="方正粗黑宋简体" panose="02000000000000000000" charset="-122"/>
              <a:sym typeface="+mn-ea"/>
            </a:endParaRPr>
          </a:p>
        </p:txBody>
      </p:sp>
      <p:sp>
        <p:nvSpPr>
          <p:cNvPr id="19" name="矩形 18"/>
          <p:cNvSpPr/>
          <p:nvPr/>
        </p:nvSpPr>
        <p:spPr>
          <a:xfrm>
            <a:off x="2145030" y="3484880"/>
            <a:ext cx="9431020" cy="2638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buClrTx/>
              <a:buSzTx/>
              <a:buFontTx/>
            </a:pPr>
            <a:r>
              <a:rPr lang="en-US" sz="3200">
                <a:latin typeface="方正粗黑宋简体" panose="02000000000000000000" charset="-122"/>
                <a:ea typeface="方正粗黑宋简体" panose="02000000000000000000" charset="-122"/>
                <a:sym typeface="+mn-ea"/>
              </a:rPr>
              <a:t>      </a:t>
            </a:r>
            <a:r>
              <a:rPr sz="3200">
                <a:solidFill>
                  <a:schemeClr val="accent1"/>
                </a:solidFill>
                <a:latin typeface="方正粗黑宋简体" panose="02000000000000000000" charset="-122"/>
                <a:ea typeface="方正粗黑宋简体" panose="02000000000000000000" charset="-122"/>
                <a:sym typeface="+mn-ea"/>
              </a:rPr>
              <a:t>二是</a:t>
            </a:r>
            <a:r>
              <a:rPr sz="3200">
                <a:solidFill>
                  <a:srgbClr val="FF0000"/>
                </a:solidFill>
                <a:latin typeface="方正粗黑宋简体" panose="02000000000000000000" charset="-122"/>
                <a:ea typeface="方正粗黑宋简体" panose="02000000000000000000" charset="-122"/>
                <a:sym typeface="+mn-ea"/>
              </a:rPr>
              <a:t>以非农产品为原料的轻工业，是指以工业品为原料的轻工业。</a:t>
            </a:r>
            <a:r>
              <a:rPr sz="320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主要包括</a:t>
            </a:r>
            <a:r>
              <a:rPr sz="3200">
                <a:solidFill>
                  <a:srgbClr val="FF0000"/>
                </a:solidFill>
                <a:latin typeface="方正粗黑宋简体" panose="02000000000000000000" charset="-122"/>
                <a:ea typeface="方正粗黑宋简体" panose="02000000000000000000" charset="-122"/>
                <a:sym typeface="+mn-ea"/>
              </a:rPr>
              <a:t>文教体育用品、化学药品制造、合成纤维制造、日用化学制品、日用玻璃制品、日用金属制品、手工工具制造、医疗器械制造、文化和办公用机械制造等工业。</a:t>
            </a:r>
            <a:endParaRPr sz="3200">
              <a:solidFill>
                <a:srgbClr val="FF0000"/>
              </a:solidFill>
              <a:latin typeface="方正粗黑宋简体" panose="02000000000000000000" charset="-122"/>
              <a:ea typeface="方正粗黑宋简体" panose="02000000000000000000" charset="-122"/>
              <a:sym typeface="+mn-ea"/>
            </a:endParaRPr>
          </a:p>
        </p:txBody>
      </p:sp>
      <p:sp>
        <p:nvSpPr>
          <p:cNvPr id="2" name="矩形 1"/>
          <p:cNvSpPr/>
          <p:nvPr/>
        </p:nvSpPr>
        <p:spPr>
          <a:xfrm>
            <a:off x="2144395" y="2291715"/>
            <a:ext cx="9402445" cy="200787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3200">
                <a:latin typeface="方正粗黑宋简体" panose="02000000000000000000" charset="-122"/>
                <a:ea typeface="方正粗黑宋简体" panose="02000000000000000000" charset="-122"/>
                <a:sym typeface="+mn-ea"/>
              </a:rPr>
              <a:t>     </a:t>
            </a:r>
            <a:r>
              <a:rPr lang="en-US" sz="3200">
                <a:solidFill>
                  <a:schemeClr val="accent1"/>
                </a:solidFill>
                <a:latin typeface="方正粗黑宋简体" panose="02000000000000000000" charset="-122"/>
                <a:ea typeface="方正粗黑宋简体" panose="02000000000000000000" charset="-122"/>
                <a:sym typeface="+mn-ea"/>
              </a:rPr>
              <a:t> </a:t>
            </a:r>
            <a:r>
              <a:rPr sz="3200">
                <a:latin typeface="方正粗黑宋简体" panose="02000000000000000000" charset="-122"/>
                <a:ea typeface="方正粗黑宋简体" panose="02000000000000000000" charset="-122"/>
                <a:sym typeface="+mn-ea"/>
              </a:rPr>
              <a:t>是指主要提供生活消费品和制作手工工具的工业。</a:t>
            </a:r>
            <a:endParaRPr sz="3200">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par>
                          <p:cTn id="18" fill="hold">
                            <p:stCondLst>
                              <p:cond delay="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2"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4" grpId="0" animBg="1"/>
      <p:bldP spid="2" grpId="0" bldLvl="0" animBg="1"/>
      <p:bldP spid="2" grpId="1" bldLvl="0" animBg="1"/>
      <p:bldP spid="18" grpId="0" animBg="1"/>
      <p:bldP spid="19"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圆角矩形 3"/>
          <p:cNvSpPr/>
          <p:nvPr/>
        </p:nvSpPr>
        <p:spPr>
          <a:xfrm>
            <a:off x="417195" y="2011680"/>
            <a:ext cx="914400" cy="28936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rPr>
              <a:t>重工业</a:t>
            </a:r>
            <a:endPar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endParaRPr>
          </a:p>
        </p:txBody>
      </p:sp>
      <p:sp>
        <p:nvSpPr>
          <p:cNvPr id="18" name="矩形 17"/>
          <p:cNvSpPr/>
          <p:nvPr/>
        </p:nvSpPr>
        <p:spPr>
          <a:xfrm>
            <a:off x="1687830" y="793115"/>
            <a:ext cx="10163810" cy="1504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3200">
                <a:latin typeface="方正粗黑宋简体" panose="02000000000000000000" charset="-122"/>
                <a:ea typeface="方正粗黑宋简体" panose="02000000000000000000" charset="-122"/>
                <a:sym typeface="+mn-ea"/>
              </a:rPr>
              <a:t>     </a:t>
            </a:r>
            <a:r>
              <a:rPr lang="en-US" sz="3200">
                <a:solidFill>
                  <a:schemeClr val="accent1"/>
                </a:solidFill>
                <a:latin typeface="方正粗黑宋简体" panose="02000000000000000000" charset="-122"/>
                <a:ea typeface="方正粗黑宋简体" panose="02000000000000000000" charset="-122"/>
                <a:sym typeface="+mn-ea"/>
              </a:rPr>
              <a:t> </a:t>
            </a:r>
            <a:r>
              <a:rPr sz="3200">
                <a:solidFill>
                  <a:schemeClr val="accent1"/>
                </a:solidFill>
                <a:latin typeface="方正粗黑宋简体" panose="02000000000000000000" charset="-122"/>
                <a:ea typeface="方正粗黑宋简体" panose="02000000000000000000" charset="-122"/>
                <a:sym typeface="+mn-ea"/>
              </a:rPr>
              <a:t>一是采掘（伐）工业：</a:t>
            </a:r>
            <a:r>
              <a:rPr sz="3200">
                <a:solidFill>
                  <a:srgbClr val="FF0000"/>
                </a:solidFill>
                <a:latin typeface="方正粗黑宋简体" panose="02000000000000000000" charset="-122"/>
                <a:ea typeface="方正粗黑宋简体" panose="02000000000000000000" charset="-122"/>
                <a:sym typeface="+mn-ea"/>
              </a:rPr>
              <a:t>指对自然资源的开采，包括石油、煤炭、金属矿和非金属矿开采以及木材采伐等工业；</a:t>
            </a:r>
            <a:endParaRPr sz="3200">
              <a:solidFill>
                <a:srgbClr val="FF0000"/>
              </a:solidFill>
              <a:latin typeface="方正粗黑宋简体" panose="02000000000000000000" charset="-122"/>
              <a:ea typeface="方正粗黑宋简体" panose="02000000000000000000" charset="-122"/>
              <a:sym typeface="+mn-ea"/>
            </a:endParaRPr>
          </a:p>
        </p:txBody>
      </p:sp>
      <p:sp>
        <p:nvSpPr>
          <p:cNvPr id="19" name="矩形 18"/>
          <p:cNvSpPr/>
          <p:nvPr/>
        </p:nvSpPr>
        <p:spPr>
          <a:xfrm>
            <a:off x="1687830" y="4577080"/>
            <a:ext cx="10163810" cy="1937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sz="3200">
                <a:solidFill>
                  <a:schemeClr val="accent1"/>
                </a:solidFill>
                <a:latin typeface="方正粗黑宋简体" panose="02000000000000000000" charset="-122"/>
                <a:ea typeface="方正粗黑宋简体" panose="02000000000000000000" charset="-122"/>
                <a:sym typeface="+mn-ea"/>
              </a:rPr>
              <a:t>      </a:t>
            </a:r>
            <a:r>
              <a:rPr lang="en-US" sz="3200">
                <a:solidFill>
                  <a:schemeClr val="accent1"/>
                </a:solidFill>
                <a:latin typeface="方正粗黑宋简体" panose="02000000000000000000" charset="-122"/>
                <a:ea typeface="方正粗黑宋简体" panose="02000000000000000000" charset="-122"/>
                <a:sym typeface="+mn-ea"/>
              </a:rPr>
              <a:t>三是</a:t>
            </a:r>
            <a:r>
              <a:rPr sz="3200">
                <a:solidFill>
                  <a:schemeClr val="accent1"/>
                </a:solidFill>
                <a:latin typeface="方正粗黑宋简体" panose="02000000000000000000" charset="-122"/>
                <a:ea typeface="方正粗黑宋简体" panose="02000000000000000000" charset="-122"/>
                <a:sym typeface="+mn-ea"/>
              </a:rPr>
              <a:t>加工</a:t>
            </a:r>
            <a:r>
              <a:rPr sz="3200">
                <a:solidFill>
                  <a:schemeClr val="accent1"/>
                </a:solidFill>
                <a:latin typeface="方正粗黑宋简体" panose="02000000000000000000" charset="-122"/>
                <a:ea typeface="方正粗黑宋简体" panose="02000000000000000000" charset="-122"/>
                <a:sym typeface="+mn-ea"/>
              </a:rPr>
              <a:t>工业：</a:t>
            </a:r>
            <a:r>
              <a:rPr sz="3200">
                <a:solidFill>
                  <a:srgbClr val="FF0000"/>
                </a:solidFill>
                <a:latin typeface="方正粗黑宋简体" panose="02000000000000000000" charset="-122"/>
                <a:ea typeface="方正粗黑宋简体" panose="02000000000000000000" charset="-122"/>
                <a:sym typeface="+mn-ea"/>
              </a:rPr>
              <a:t>指的是对工业原林料进行再加工制造的工业。包括装备国民经济各部门的机械设备制造业、金属结构、水泥制品等工业，以及为农业提供的生产资料如化肥、农药等工业。</a:t>
            </a:r>
            <a:endParaRPr sz="3200">
              <a:solidFill>
                <a:srgbClr val="FF0000"/>
              </a:solidFill>
              <a:latin typeface="方正粗黑宋简体" panose="02000000000000000000" charset="-122"/>
              <a:ea typeface="方正粗黑宋简体" panose="02000000000000000000" charset="-122"/>
              <a:sym typeface="+mn-ea"/>
            </a:endParaRPr>
          </a:p>
        </p:txBody>
      </p:sp>
      <p:sp>
        <p:nvSpPr>
          <p:cNvPr id="2" name="矩形 1"/>
          <p:cNvSpPr/>
          <p:nvPr/>
        </p:nvSpPr>
        <p:spPr>
          <a:xfrm>
            <a:off x="1687830" y="2466340"/>
            <a:ext cx="10163810" cy="19126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3200">
                <a:latin typeface="方正粗黑宋简体" panose="02000000000000000000" charset="-122"/>
                <a:ea typeface="方正粗黑宋简体" panose="02000000000000000000" charset="-122"/>
                <a:sym typeface="+mn-ea"/>
              </a:rPr>
              <a:t>     </a:t>
            </a:r>
            <a:r>
              <a:rPr lang="en-US" sz="3200">
                <a:solidFill>
                  <a:schemeClr val="accent1"/>
                </a:solidFill>
                <a:latin typeface="方正粗黑宋简体" panose="02000000000000000000" charset="-122"/>
                <a:ea typeface="方正粗黑宋简体" panose="02000000000000000000" charset="-122"/>
                <a:sym typeface="+mn-ea"/>
              </a:rPr>
              <a:t> </a:t>
            </a:r>
            <a:r>
              <a:rPr lang="zh-CN" altLang="en-US" sz="3200">
                <a:solidFill>
                  <a:schemeClr val="accent1"/>
                </a:solidFill>
                <a:latin typeface="方正粗黑宋简体" panose="02000000000000000000" charset="-122"/>
                <a:ea typeface="方正粗黑宋简体" panose="02000000000000000000" charset="-122"/>
                <a:sym typeface="+mn-ea"/>
              </a:rPr>
              <a:t>二</a:t>
            </a:r>
            <a:r>
              <a:rPr sz="3200">
                <a:solidFill>
                  <a:schemeClr val="accent1"/>
                </a:solidFill>
                <a:latin typeface="方正粗黑宋简体" panose="02000000000000000000" charset="-122"/>
                <a:ea typeface="方正粗黑宋简体" panose="02000000000000000000" charset="-122"/>
                <a:sym typeface="+mn-ea"/>
              </a:rPr>
              <a:t>是原材料工业：</a:t>
            </a:r>
            <a:r>
              <a:rPr sz="3200">
                <a:solidFill>
                  <a:srgbClr val="FF0000"/>
                </a:solidFill>
                <a:latin typeface="方正粗黑宋简体" panose="02000000000000000000" charset="-122"/>
                <a:ea typeface="方正粗黑宋简体" panose="02000000000000000000" charset="-122"/>
                <a:sym typeface="+mn-ea"/>
              </a:rPr>
              <a:t>指向国民经济各部门提供基本材料、动力和燃料的工业。包括金属冶炼及加工、炼焦及焦炭、化学、化工原料、水泥、人造板以及电力、石油和煤炭加工等工业：</a:t>
            </a:r>
            <a:endParaRPr sz="3200">
              <a:solidFill>
                <a:srgbClr val="FF0000"/>
              </a:solidFill>
              <a:latin typeface="方正粗黑宋简体" panose="02000000000000000000" charset="-122"/>
              <a:ea typeface="方正粗黑宋简体" panose="02000000000000000000" charset="-122"/>
              <a:sym typeface="+mn-ea"/>
            </a:endParaRPr>
          </a:p>
        </p:txBody>
      </p:sp>
      <p:sp>
        <p:nvSpPr>
          <p:cNvPr id="3" name="矩形 2"/>
          <p:cNvSpPr/>
          <p:nvPr/>
        </p:nvSpPr>
        <p:spPr>
          <a:xfrm>
            <a:off x="1687830" y="2670175"/>
            <a:ext cx="10163810" cy="1504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3200">
                <a:latin typeface="方正粗黑宋简体" panose="02000000000000000000" charset="-122"/>
                <a:ea typeface="方正粗黑宋简体" panose="02000000000000000000" charset="-122"/>
                <a:sym typeface="+mn-ea"/>
              </a:rPr>
              <a:t>     </a:t>
            </a:r>
            <a:r>
              <a:rPr lang="en-US" sz="3200">
                <a:solidFill>
                  <a:schemeClr val="accent1"/>
                </a:solidFill>
                <a:latin typeface="方正粗黑宋简体" panose="02000000000000000000" charset="-122"/>
                <a:ea typeface="方正粗黑宋简体" panose="02000000000000000000" charset="-122"/>
                <a:sym typeface="+mn-ea"/>
              </a:rPr>
              <a:t> </a:t>
            </a:r>
            <a:r>
              <a:rPr sz="3200">
                <a:latin typeface="方正粗黑宋简体" panose="02000000000000000000" charset="-122"/>
                <a:ea typeface="方正粗黑宋简体" panose="02000000000000000000" charset="-122"/>
                <a:sym typeface="+mn-ea"/>
              </a:rPr>
              <a:t>是指为国民经济各部门提供物质技术基础的主要生产资料的工业。</a:t>
            </a:r>
            <a:endParaRPr sz="3200">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par>
                          <p:cTn id="18" fill="hold">
                            <p:stCondLst>
                              <p:cond delay="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2"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4" grpId="0" animBg="1"/>
      <p:bldP spid="3" grpId="0" animBg="1"/>
      <p:bldP spid="3" grpId="1" animBg="1"/>
      <p:bldP spid="18" grpId="0" animBg="1"/>
      <p:bldP spid="2" grpId="0" animBg="1"/>
      <p:bldP spid="19"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圆角矩形 3"/>
          <p:cNvSpPr/>
          <p:nvPr/>
        </p:nvSpPr>
        <p:spPr>
          <a:xfrm>
            <a:off x="615315" y="2011680"/>
            <a:ext cx="914400" cy="28936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rPr>
              <a:t>工业</a:t>
            </a:r>
            <a:endPar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endParaRPr>
          </a:p>
        </p:txBody>
      </p:sp>
      <p:sp>
        <p:nvSpPr>
          <p:cNvPr id="7" name="右箭头 6"/>
          <p:cNvSpPr/>
          <p:nvPr/>
        </p:nvSpPr>
        <p:spPr>
          <a:xfrm>
            <a:off x="1556385" y="3032760"/>
            <a:ext cx="1416685" cy="896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t>标准分法</a:t>
            </a:r>
            <a:endParaRPr lang="zh-CN" altLang="en-US" b="1"/>
          </a:p>
        </p:txBody>
      </p:sp>
      <p:sp>
        <p:nvSpPr>
          <p:cNvPr id="8" name="左中括号 7"/>
          <p:cNvSpPr/>
          <p:nvPr/>
        </p:nvSpPr>
        <p:spPr>
          <a:xfrm>
            <a:off x="2997200" y="1654810"/>
            <a:ext cx="284480" cy="3547745"/>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9" name="椭圆 8"/>
          <p:cNvSpPr/>
          <p:nvPr/>
        </p:nvSpPr>
        <p:spPr>
          <a:xfrm>
            <a:off x="3469640" y="777875"/>
            <a:ext cx="2190750" cy="156845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tx2"/>
                </a:solidFill>
                <a:latin typeface="方正粗黑宋简体" panose="02000000000000000000" charset="-122"/>
                <a:ea typeface="方正粗黑宋简体" panose="02000000000000000000" charset="-122"/>
              </a:rPr>
              <a:t>全部</a:t>
            </a:r>
            <a:endParaRPr lang="zh-CN" altLang="en-US" sz="3200" b="1">
              <a:solidFill>
                <a:schemeClr val="tx2"/>
              </a:solidFill>
              <a:latin typeface="方正粗黑宋简体" panose="02000000000000000000" charset="-122"/>
              <a:ea typeface="方正粗黑宋简体" panose="02000000000000000000" charset="-122"/>
            </a:endParaRPr>
          </a:p>
          <a:p>
            <a:pPr algn="ctr"/>
            <a:r>
              <a:rPr lang="zh-CN" altLang="en-US" sz="3200" b="1">
                <a:solidFill>
                  <a:schemeClr val="tx2"/>
                </a:solidFill>
                <a:latin typeface="方正粗黑宋简体" panose="02000000000000000000" charset="-122"/>
                <a:ea typeface="方正粗黑宋简体" panose="02000000000000000000" charset="-122"/>
              </a:rPr>
              <a:t>工业</a:t>
            </a:r>
            <a:endParaRPr lang="zh-CN" altLang="en-US" sz="3200" b="1">
              <a:solidFill>
                <a:schemeClr val="tx2"/>
              </a:solidFill>
              <a:latin typeface="方正粗黑宋简体" panose="02000000000000000000" charset="-122"/>
              <a:ea typeface="方正粗黑宋简体" panose="02000000000000000000" charset="-122"/>
            </a:endParaRPr>
          </a:p>
        </p:txBody>
      </p:sp>
      <p:sp>
        <p:nvSpPr>
          <p:cNvPr id="11" name="椭圆 10"/>
          <p:cNvSpPr/>
          <p:nvPr/>
        </p:nvSpPr>
        <p:spPr>
          <a:xfrm>
            <a:off x="3469640" y="4433570"/>
            <a:ext cx="2190750" cy="156845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tx2"/>
                </a:solidFill>
                <a:latin typeface="方正粗黑宋简体" panose="02000000000000000000" charset="-122"/>
                <a:ea typeface="方正粗黑宋简体" panose="02000000000000000000" charset="-122"/>
              </a:rPr>
              <a:t>我市</a:t>
            </a:r>
            <a:endParaRPr lang="zh-CN" altLang="en-US" sz="3200" b="1">
              <a:solidFill>
                <a:schemeClr val="tx2"/>
              </a:solidFill>
              <a:latin typeface="方正粗黑宋简体" panose="02000000000000000000" charset="-122"/>
              <a:ea typeface="方正粗黑宋简体" panose="02000000000000000000" charset="-122"/>
            </a:endParaRPr>
          </a:p>
          <a:p>
            <a:pPr algn="ctr"/>
            <a:r>
              <a:rPr lang="zh-CN" altLang="en-US" sz="3200" b="1">
                <a:solidFill>
                  <a:schemeClr val="tx2"/>
                </a:solidFill>
                <a:latin typeface="方正粗黑宋简体" panose="02000000000000000000" charset="-122"/>
                <a:ea typeface="方正粗黑宋简体" panose="02000000000000000000" charset="-122"/>
              </a:rPr>
              <a:t>工业</a:t>
            </a:r>
            <a:endParaRPr lang="zh-CN" altLang="en-US" sz="3200" b="1">
              <a:solidFill>
                <a:schemeClr val="tx2"/>
              </a:solidFill>
              <a:latin typeface="方正粗黑宋简体" panose="02000000000000000000" charset="-122"/>
              <a:ea typeface="方正粗黑宋简体" panose="02000000000000000000" charset="-122"/>
            </a:endParaRPr>
          </a:p>
        </p:txBody>
      </p:sp>
      <p:sp>
        <p:nvSpPr>
          <p:cNvPr id="18" name="矩形 17">
            <a:hlinkClick r:id="rId2" action="ppaction://hlinksldjump"/>
          </p:cNvPr>
          <p:cNvSpPr/>
          <p:nvPr/>
        </p:nvSpPr>
        <p:spPr>
          <a:xfrm>
            <a:off x="5848350" y="777875"/>
            <a:ext cx="6022340" cy="18243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a:solidFill>
                  <a:srgbClr val="C00000"/>
                </a:solidFill>
                <a:latin typeface="方正粗黑宋简体" panose="02000000000000000000" charset="-122"/>
                <a:ea typeface="方正粗黑宋简体" panose="02000000000000000000" charset="-122"/>
                <a:sym typeface="+mn-ea"/>
              </a:rPr>
              <a:t>3</a:t>
            </a:r>
            <a:r>
              <a:rPr lang="zh-CN" altLang="en-US" sz="4000">
                <a:solidFill>
                  <a:schemeClr val="bg1"/>
                </a:solidFill>
                <a:latin typeface="方正粗黑宋简体" panose="02000000000000000000" charset="-122"/>
                <a:ea typeface="方正粗黑宋简体" panose="02000000000000000000" charset="-122"/>
                <a:sym typeface="+mn-ea"/>
              </a:rPr>
              <a:t>个门类，</a:t>
            </a:r>
            <a:r>
              <a:rPr lang="en-US" altLang="zh-CN" sz="5400">
                <a:solidFill>
                  <a:srgbClr val="C00000"/>
                </a:solidFill>
                <a:latin typeface="方正粗黑宋简体" panose="02000000000000000000" charset="-122"/>
                <a:ea typeface="方正粗黑宋简体" panose="02000000000000000000" charset="-122"/>
                <a:sym typeface="+mn-ea"/>
              </a:rPr>
              <a:t>41</a:t>
            </a:r>
            <a:r>
              <a:rPr lang="zh-CN" altLang="en-US" sz="4000">
                <a:solidFill>
                  <a:schemeClr val="bg1"/>
                </a:solidFill>
                <a:latin typeface="方正粗黑宋简体" panose="02000000000000000000" charset="-122"/>
                <a:ea typeface="方正粗黑宋简体" panose="02000000000000000000" charset="-122"/>
                <a:sym typeface="+mn-ea"/>
              </a:rPr>
              <a:t>个大类，</a:t>
            </a:r>
            <a:r>
              <a:rPr lang="en-US" altLang="zh-CN" sz="5400">
                <a:solidFill>
                  <a:srgbClr val="C00000"/>
                </a:solidFill>
                <a:latin typeface="方正粗黑宋简体" panose="02000000000000000000" charset="-122"/>
                <a:ea typeface="方正粗黑宋简体" panose="02000000000000000000" charset="-122"/>
                <a:sym typeface="+mn-ea"/>
              </a:rPr>
              <a:t>207</a:t>
            </a:r>
            <a:r>
              <a:rPr lang="zh-CN" altLang="en-US" sz="4000">
                <a:solidFill>
                  <a:schemeClr val="bg1"/>
                </a:solidFill>
                <a:latin typeface="方正粗黑宋简体" panose="02000000000000000000" charset="-122"/>
                <a:ea typeface="方正粗黑宋简体" panose="02000000000000000000" charset="-122"/>
                <a:sym typeface="+mn-ea"/>
              </a:rPr>
              <a:t>个中类，</a:t>
            </a:r>
            <a:r>
              <a:rPr lang="en-US" altLang="zh-CN" sz="4400">
                <a:solidFill>
                  <a:srgbClr val="C00000"/>
                </a:solidFill>
                <a:latin typeface="方正粗黑宋简体" panose="02000000000000000000" charset="-122"/>
                <a:ea typeface="方正粗黑宋简体" panose="02000000000000000000" charset="-122"/>
                <a:sym typeface="+mn-ea"/>
              </a:rPr>
              <a:t>666</a:t>
            </a:r>
            <a:r>
              <a:rPr lang="zh-CN" altLang="en-US" sz="4000">
                <a:solidFill>
                  <a:schemeClr val="bg1"/>
                </a:solidFill>
                <a:latin typeface="方正粗黑宋简体" panose="02000000000000000000" charset="-122"/>
                <a:ea typeface="方正粗黑宋简体" panose="02000000000000000000" charset="-122"/>
                <a:sym typeface="+mn-ea"/>
              </a:rPr>
              <a:t>个小类</a:t>
            </a:r>
            <a:endParaRPr lang="zh-CN" altLang="en-US" sz="4000">
              <a:solidFill>
                <a:schemeClr val="bg1"/>
              </a:solidFill>
              <a:latin typeface="方正粗黑宋简体" panose="02000000000000000000" charset="-122"/>
              <a:ea typeface="方正粗黑宋简体" panose="02000000000000000000" charset="-122"/>
              <a:sym typeface="+mn-ea"/>
            </a:endParaRPr>
          </a:p>
        </p:txBody>
      </p:sp>
      <p:sp>
        <p:nvSpPr>
          <p:cNvPr id="19" name="矩形 18">
            <a:hlinkClick r:id="rId3" action="ppaction://hlinksldjump"/>
          </p:cNvPr>
          <p:cNvSpPr/>
          <p:nvPr/>
        </p:nvSpPr>
        <p:spPr>
          <a:xfrm>
            <a:off x="5848350" y="4297680"/>
            <a:ext cx="6022340" cy="18408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5400">
                <a:solidFill>
                  <a:srgbClr val="C00000"/>
                </a:solidFill>
                <a:latin typeface="方正粗黑宋简体" panose="02000000000000000000" charset="-122"/>
                <a:ea typeface="方正粗黑宋简体" panose="02000000000000000000" charset="-122"/>
                <a:sym typeface="+mn-ea"/>
              </a:rPr>
              <a:t>35</a:t>
            </a:r>
            <a:r>
              <a:rPr lang="zh-CN" altLang="en-US" sz="4000">
                <a:solidFill>
                  <a:schemeClr val="bg1"/>
                </a:solidFill>
                <a:latin typeface="方正粗黑宋简体" panose="02000000000000000000" charset="-122"/>
                <a:ea typeface="方正粗黑宋简体" panose="02000000000000000000" charset="-122"/>
                <a:sym typeface="+mn-ea"/>
              </a:rPr>
              <a:t>个工业大类，</a:t>
            </a:r>
            <a:r>
              <a:rPr lang="en-US" altLang="zh-CN" sz="5400">
                <a:solidFill>
                  <a:srgbClr val="C00000"/>
                </a:solidFill>
                <a:latin typeface="方正粗黑宋简体" panose="02000000000000000000" charset="-122"/>
                <a:ea typeface="方正粗黑宋简体" panose="02000000000000000000" charset="-122"/>
                <a:sym typeface="+mn-ea"/>
              </a:rPr>
              <a:t>118</a:t>
            </a:r>
            <a:r>
              <a:rPr lang="zh-CN" altLang="en-US" sz="4000">
                <a:solidFill>
                  <a:schemeClr val="bg1"/>
                </a:solidFill>
                <a:latin typeface="方正粗黑宋简体" panose="02000000000000000000" charset="-122"/>
                <a:ea typeface="方正粗黑宋简体" panose="02000000000000000000" charset="-122"/>
                <a:sym typeface="+mn-ea"/>
              </a:rPr>
              <a:t>个中类，</a:t>
            </a:r>
            <a:r>
              <a:rPr lang="en-US" altLang="zh-CN" sz="5400">
                <a:solidFill>
                  <a:srgbClr val="C00000"/>
                </a:solidFill>
                <a:latin typeface="方正粗黑宋简体" panose="02000000000000000000" charset="-122"/>
                <a:ea typeface="方正粗黑宋简体" panose="02000000000000000000" charset="-122"/>
                <a:sym typeface="+mn-ea"/>
              </a:rPr>
              <a:t>213</a:t>
            </a:r>
            <a:r>
              <a:rPr lang="zh-CN" altLang="en-US" sz="4000">
                <a:solidFill>
                  <a:schemeClr val="bg1"/>
                </a:solidFill>
                <a:latin typeface="方正粗黑宋简体" panose="02000000000000000000" charset="-122"/>
                <a:ea typeface="方正粗黑宋简体" panose="02000000000000000000" charset="-122"/>
                <a:sym typeface="+mn-ea"/>
              </a:rPr>
              <a:t>个小类</a:t>
            </a:r>
            <a:endParaRPr lang="zh-CN" altLang="en-US" sz="4000">
              <a:solidFill>
                <a:schemeClr val="bg1"/>
              </a:solidFill>
              <a:latin typeface="方正粗黑宋简体" panose="02000000000000000000" charset="-122"/>
              <a:ea typeface="方正粗黑宋简体" panose="02000000000000000000" charset="-122"/>
              <a:sym typeface="+mn-ea"/>
            </a:endParaRPr>
          </a:p>
        </p:txBody>
      </p:sp>
    </p:spTree>
  </p:cSld>
  <p:clrMapOvr>
    <a:masterClrMapping/>
  </p:clrMapOvr>
  <p:timing>
    <p:tnLst>
      <p:par>
        <p:cTn id="1" dur="indefinite" restart="never" nodeType="tmRoot"/>
      </p:par>
    </p:tnLst>
    <p:bldLst>
      <p:bldP spid="11" grpId="1" animBg="1"/>
      <p:bldP spid="1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1588135" y="2312035"/>
            <a:ext cx="9024620" cy="215836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en-US" altLang="zh-CN" sz="48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48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采矿业，制造业，电力、热力、燃气及水生产和供应业。</a:t>
            </a:r>
            <a:endParaRPr kumimoji="0" lang="zh-CN" altLang="en-US" sz="48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3286760" y="242888"/>
            <a:ext cx="5080000" cy="583565"/>
          </a:xfrm>
          <a:prstGeom prst="rect">
            <a:avLst/>
          </a:prstGeom>
          <a:noFill/>
          <a:ln w="9525">
            <a:noFill/>
          </a:ln>
        </p:spPr>
        <p:txBody>
          <a:bodyPr>
            <a:spAutoFit/>
          </a:bodyPr>
          <a:p>
            <a:pPr indent="0" algn="ctr"/>
            <a:r>
              <a:rPr lang="zh-CN" sz="3200" b="1">
                <a:latin typeface="方正粗黑宋简体" panose="02000000000000000000" charset="-122"/>
                <a:ea typeface="方正粗黑宋简体" panose="02000000000000000000" charset="-122"/>
              </a:rPr>
              <a:t>国民经济行业分类表</a:t>
            </a:r>
            <a:endParaRPr lang="zh-CN" altLang="en-US" sz="3200" b="1">
              <a:latin typeface="方正粗黑宋简体" panose="02000000000000000000" charset="-122"/>
              <a:ea typeface="方正粗黑宋简体" panose="02000000000000000000" charset="-122"/>
            </a:endParaRPr>
          </a:p>
        </p:txBody>
      </p:sp>
      <p:graphicFrame>
        <p:nvGraphicFramePr>
          <p:cNvPr id="4" name="表格 3"/>
          <p:cNvGraphicFramePr/>
          <p:nvPr>
            <p:custDataLst>
              <p:tags r:id="rId2"/>
            </p:custDataLst>
          </p:nvPr>
        </p:nvGraphicFramePr>
        <p:xfrm>
          <a:off x="1279525" y="1152525"/>
          <a:ext cx="9799320" cy="4705985"/>
        </p:xfrm>
        <a:graphic>
          <a:graphicData uri="http://schemas.openxmlformats.org/drawingml/2006/table">
            <a:tbl>
              <a:tblPr firstRow="1" bandRow="1">
                <a:tableStyleId>{5940675A-B579-460E-94D1-54222C63F5DA}</a:tableStyleId>
              </a:tblPr>
              <a:tblGrid>
                <a:gridCol w="1267460"/>
                <a:gridCol w="1266190"/>
                <a:gridCol w="7265670"/>
              </a:tblGrid>
              <a:tr h="742950">
                <a:tc>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门类</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大类</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行业名称</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5300">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B</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采矿业</a:t>
                      </a:r>
                      <a:endParaRPr lang="en-US" altLang="en-US" sz="32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5935">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06</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煤炭开采和洗选业</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4665">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07</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石油和天然气开采业</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495935">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08</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黑色金属矿采选业</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495300">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09</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有色金属矿采选业</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4665">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非金属矿采选业</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5935">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11</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开采专业及辅助性活动</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495300">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其他采矿业</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3286760" y="242888"/>
            <a:ext cx="5080000" cy="583565"/>
          </a:xfrm>
          <a:prstGeom prst="rect">
            <a:avLst/>
          </a:prstGeom>
          <a:noFill/>
          <a:ln w="9525">
            <a:noFill/>
          </a:ln>
        </p:spPr>
        <p:txBody>
          <a:bodyPr>
            <a:spAutoFit/>
          </a:bodyPr>
          <a:p>
            <a:pPr indent="0" algn="ctr"/>
            <a:r>
              <a:rPr lang="zh-CN" sz="3200" b="1">
                <a:latin typeface="方正粗黑宋简体" panose="02000000000000000000" charset="-122"/>
                <a:ea typeface="方正粗黑宋简体" panose="02000000000000000000" charset="-122"/>
              </a:rPr>
              <a:t>国民经济行业分类表</a:t>
            </a:r>
            <a:endParaRPr lang="zh-CN" altLang="en-US" sz="3200" b="1">
              <a:latin typeface="方正粗黑宋简体" panose="02000000000000000000" charset="-122"/>
              <a:ea typeface="方正粗黑宋简体" panose="02000000000000000000" charset="-122"/>
            </a:endParaRPr>
          </a:p>
        </p:txBody>
      </p:sp>
      <p:graphicFrame>
        <p:nvGraphicFramePr>
          <p:cNvPr id="4" name="表格 3"/>
          <p:cNvGraphicFramePr/>
          <p:nvPr>
            <p:custDataLst>
              <p:tags r:id="rId2"/>
            </p:custDataLst>
          </p:nvPr>
        </p:nvGraphicFramePr>
        <p:xfrm>
          <a:off x="411162" y="963930"/>
          <a:ext cx="5487035" cy="266700"/>
        </p:xfrm>
        <a:graphic>
          <a:graphicData uri="http://schemas.openxmlformats.org/drawingml/2006/table">
            <a:tbl>
              <a:tblPr firstRow="1" bandRow="1">
                <a:tableStyleId>{5940675A-B579-460E-94D1-54222C63F5DA}</a:tableStyleId>
              </a:tblPr>
              <a:tblGrid>
                <a:gridCol w="807720"/>
                <a:gridCol w="624840"/>
                <a:gridCol w="4054158"/>
              </a:tblGrid>
              <a:tr h="266700">
                <a:tc>
                  <a:txBody>
                    <a:bodyPr/>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门类</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大类</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行业名称</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custDataLst>
              <p:tags r:id="rId3"/>
            </p:custDataLst>
          </p:nvPr>
        </p:nvGraphicFramePr>
        <p:xfrm>
          <a:off x="395605" y="1223010"/>
          <a:ext cx="5502275" cy="4815840"/>
        </p:xfrm>
        <a:graphic>
          <a:graphicData uri="http://schemas.openxmlformats.org/drawingml/2006/table">
            <a:tbl>
              <a:tblPr firstRow="1" bandRow="1">
                <a:tableStyleId>{5940675A-B579-460E-94D1-54222C63F5DA}</a:tableStyleId>
              </a:tblPr>
              <a:tblGrid>
                <a:gridCol w="817880"/>
                <a:gridCol w="635635"/>
                <a:gridCol w="4048760"/>
              </a:tblGrid>
              <a:tr h="304800">
                <a:tc>
                  <a:txBody>
                    <a:bodyPr/>
                    <a:p>
                      <a:pPr indent="0" algn="ct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C</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  制造业</a:t>
                      </a:r>
                      <a:endParaRPr lang="en-US" altLang="en-US" sz="2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13</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农副食品加工业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14</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食品制造业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15</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酒、饮料和精制茶制造业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16</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烟草制品业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17</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纺织业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18</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纺织服装、服饰业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19</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皮革、毛皮、羽毛及其制品和制鞋业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20</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木材加工和木、竹、藤、棕、草制品业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21</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家具制造业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22</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造纸和纸制品业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23</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印刷和记录媒介复制业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24</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文教、工美、体育和娱乐用品制造业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25</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石油、煤炭及其他燃料加工业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26</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化学原料和化学制品制造业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27</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医药制造业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r>
              <a:tr h="2819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28</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solidFill>
                      <a:srgbClr val="FFFF00"/>
                    </a:solid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化学纤维制造业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3175">
                      <a:solidFill>
                        <a:schemeClr val="tx1"/>
                      </a:solidFill>
                      <a:prstDash val="solid"/>
                    </a:lnL>
                    <a:lnR w="3175">
                      <a:solidFill>
                        <a:schemeClr val="tx1"/>
                      </a:solidFill>
                      <a:prstDash val="solid"/>
                    </a:lnR>
                    <a:lnT w="3175">
                      <a:solidFill>
                        <a:schemeClr val="tx1"/>
                      </a:solidFill>
                      <a:prstDash val="solid"/>
                    </a:lnT>
                    <a:lnB w="3175">
                      <a:solidFill>
                        <a:schemeClr val="tx1"/>
                      </a:solidFill>
                      <a:prstDash val="solid"/>
                    </a:lnB>
                    <a:lnTlToBr>
                      <a:noFill/>
                    </a:lnTlToBr>
                    <a:lnBlToTr>
                      <a:noFill/>
                    </a:lnBlToTr>
                    <a:solidFill>
                      <a:srgbClr val="FFFF00"/>
                    </a:solidFill>
                  </a:tcPr>
                </a:tc>
              </a:tr>
            </a:tbl>
          </a:graphicData>
        </a:graphic>
      </p:graphicFrame>
      <p:graphicFrame>
        <p:nvGraphicFramePr>
          <p:cNvPr id="9" name="表格 8"/>
          <p:cNvGraphicFramePr/>
          <p:nvPr/>
        </p:nvGraphicFramePr>
        <p:xfrm>
          <a:off x="5882640" y="963930"/>
          <a:ext cx="6035040" cy="266700"/>
        </p:xfrm>
        <a:graphic>
          <a:graphicData uri="http://schemas.openxmlformats.org/drawingml/2006/table">
            <a:tbl>
              <a:tblPr firstRow="1" bandRow="1">
                <a:tableStyleId>{5940675A-B579-460E-94D1-54222C63F5DA}</a:tableStyleId>
              </a:tblPr>
              <a:tblGrid>
                <a:gridCol w="677545"/>
                <a:gridCol w="688340"/>
                <a:gridCol w="4669155"/>
              </a:tblGrid>
              <a:tr h="266700">
                <a:tc>
                  <a:txBody>
                    <a:bodyPr/>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门类</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大类</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行业名称</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10" name="表格 9"/>
          <p:cNvGraphicFramePr/>
          <p:nvPr>
            <p:custDataLst>
              <p:tags r:id="rId4"/>
            </p:custDataLst>
          </p:nvPr>
        </p:nvGraphicFramePr>
        <p:xfrm>
          <a:off x="5882640" y="1230630"/>
          <a:ext cx="6035040" cy="4271010"/>
        </p:xfrm>
        <a:graphic>
          <a:graphicData uri="http://schemas.openxmlformats.org/drawingml/2006/table">
            <a:tbl>
              <a:tblPr firstRow="1" bandRow="1">
                <a:tableStyleId>{5940675A-B579-460E-94D1-54222C63F5DA}</a:tableStyleId>
              </a:tblPr>
              <a:tblGrid>
                <a:gridCol w="676275"/>
                <a:gridCol w="675640"/>
                <a:gridCol w="4683125"/>
              </a:tblGrid>
              <a:tr h="302895">
                <a:tc>
                  <a:txBody>
                    <a:bodyPr/>
                    <a:p>
                      <a:pPr indent="0">
                        <a:buNone/>
                      </a:pP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29</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橡胶和塑料制品业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765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30</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非金属矿物制品业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765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31</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黑色金属冶炼和压延加工业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241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32</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有色金属冶炼和压延加工业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4320">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33</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金属制品业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765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34</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通用设备制造业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241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35</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专用设备制造业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765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36</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汽车制造业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241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37</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铁路、船舶、航空航天和其他运输设备制造业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8765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38</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电气机械和器材制造业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241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39</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计算机、通信和其他电子设备制造业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0289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40</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仪器仪表制造业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7241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41</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其他制造业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r>
              <a:tr h="28765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42</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废弃资源综合利用业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r>
              <a:tr h="302895">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43</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    金属制品、机械和设备修理业</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r>
            </a:tbl>
          </a:graphicData>
        </a:graphic>
      </p:graphicFrame>
      <p:graphicFrame>
        <p:nvGraphicFramePr>
          <p:cNvPr id="11" name="表格 10"/>
          <p:cNvGraphicFramePr/>
          <p:nvPr>
            <p:custDataLst>
              <p:tags r:id="rId5"/>
            </p:custDataLst>
          </p:nvPr>
        </p:nvGraphicFramePr>
        <p:xfrm>
          <a:off x="5882640" y="5499735"/>
          <a:ext cx="6035040" cy="523240"/>
        </p:xfrm>
        <a:graphic>
          <a:graphicData uri="http://schemas.openxmlformats.org/drawingml/2006/table">
            <a:tbl>
              <a:tblPr firstRow="1" bandRow="1">
                <a:tableStyleId>{5940675A-B579-460E-94D1-54222C63F5DA}</a:tableStyleId>
              </a:tblPr>
              <a:tblGrid>
                <a:gridCol w="673735"/>
                <a:gridCol w="673735"/>
                <a:gridCol w="4687570"/>
              </a:tblGrid>
              <a:tr h="254000">
                <a:tc>
                  <a:txBody>
                    <a:bodyPr/>
                    <a:p>
                      <a:pPr indent="0">
                        <a:buNone/>
                      </a:pP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69240">
                <a:tc>
                  <a:txBody>
                    <a:bodyPr/>
                    <a:p>
                      <a:pPr indent="0">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1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1241425" y="2165985"/>
            <a:ext cx="9709785" cy="181483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4800" i="0" u="none" strike="noStrike" kern="0" cap="all" spc="0" normalizeH="0" baseline="0">
                <a:ln w="0">
                  <a:no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cs"/>
              </a:rPr>
              <a:t>工信局</a:t>
            </a:r>
            <a:r>
              <a:rPr kumimoji="0" lang="zh-CN" altLang="en-US"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是一个专业经济部门，在工信局工作，得懂工信知识，知道什么是工业。</a:t>
            </a:r>
            <a:endParaRPr kumimoji="0" lang="zh-CN" altLang="en-US"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0" name="文本框 99"/>
          <p:cNvSpPr txBox="1"/>
          <p:nvPr/>
        </p:nvSpPr>
        <p:spPr>
          <a:xfrm>
            <a:off x="3286760" y="501968"/>
            <a:ext cx="5080000" cy="583565"/>
          </a:xfrm>
          <a:prstGeom prst="rect">
            <a:avLst/>
          </a:prstGeom>
          <a:noFill/>
          <a:ln w="9525">
            <a:noFill/>
          </a:ln>
        </p:spPr>
        <p:txBody>
          <a:bodyPr>
            <a:spAutoFit/>
          </a:bodyPr>
          <a:p>
            <a:pPr indent="0" algn="ctr"/>
            <a:r>
              <a:rPr lang="zh-CN" sz="3200" b="1">
                <a:latin typeface="方正粗黑宋简体" panose="02000000000000000000" charset="-122"/>
                <a:ea typeface="方正粗黑宋简体" panose="02000000000000000000" charset="-122"/>
              </a:rPr>
              <a:t>国民经济行业分类表</a:t>
            </a:r>
            <a:endParaRPr lang="zh-CN" altLang="en-US" sz="3200" b="1">
              <a:latin typeface="方正粗黑宋简体" panose="02000000000000000000" charset="-122"/>
              <a:ea typeface="方正粗黑宋简体" panose="02000000000000000000" charset="-122"/>
            </a:endParaRPr>
          </a:p>
        </p:txBody>
      </p:sp>
      <p:graphicFrame>
        <p:nvGraphicFramePr>
          <p:cNvPr id="2" name="表格 1"/>
          <p:cNvGraphicFramePr/>
          <p:nvPr>
            <p:custDataLst>
              <p:tags r:id="rId2"/>
            </p:custDataLst>
          </p:nvPr>
        </p:nvGraphicFramePr>
        <p:xfrm>
          <a:off x="1279525" y="1786890"/>
          <a:ext cx="9982835" cy="1295400"/>
        </p:xfrm>
        <a:graphic>
          <a:graphicData uri="http://schemas.openxmlformats.org/drawingml/2006/table">
            <a:tbl>
              <a:tblPr firstRow="1" bandRow="1">
                <a:tableStyleId>{5940675A-B579-460E-94D1-54222C63F5DA}</a:tableStyleId>
              </a:tblPr>
              <a:tblGrid>
                <a:gridCol w="1290955"/>
                <a:gridCol w="1290320"/>
                <a:gridCol w="7401560"/>
              </a:tblGrid>
              <a:tr h="1295400">
                <a:tc>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门类</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大类</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行业名称</a:t>
                      </a:r>
                      <a:r>
                        <a:rPr lang="en-US" sz="2400" b="1">
                          <a:solidFill>
                            <a:srgbClr val="000000"/>
                          </a:solidFill>
                          <a:latin typeface="宋体" panose="02010600030101010101" pitchFamily="2" charset="-122"/>
                          <a:ea typeface="宋体" panose="02010600030101010101" pitchFamily="2" charset="-122"/>
                          <a:cs typeface="宋体" panose="02010600030101010101" pitchFamily="2" charset="-122"/>
                          <a:hlinkClick r:id="rId3" action="ppaction://hlinksldjump">
                            <a:extLst>
                              <a:ext uri="{DAF060AB-1E55-43B9-8AAB-6FB025537F2F}">
                                <wpsdc:hlinkClr xmlns:wpsdc="http://www.wps.cn/officeDocument/2017/drawingmlCustomData" val="FAF5EF"/>
                                <wpsdc:folHlinkClr xmlns:wpsdc="http://www.wps.cn/officeDocument/2017/drawingmlCustomData" val="FAF5EF"/>
                                <wpsdc:hlinkUnderline xmlns:wpsdc="http://www.wps.cn/officeDocument/2017/drawingmlCustomData" val="0"/>
                              </a:ext>
                            </a:extLst>
                          </a:hlinkClick>
                        </a:rPr>
                        <a:t>幻灯片 26</a:t>
                      </a:r>
                      <a:endParaRPr lang="en-US" altLang="en-US" sz="2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custDataLst>
              <p:tags r:id="rId4"/>
            </p:custDataLst>
          </p:nvPr>
        </p:nvGraphicFramePr>
        <p:xfrm>
          <a:off x="1278890" y="3097530"/>
          <a:ext cx="9983470" cy="1783080"/>
        </p:xfrm>
        <a:graphic>
          <a:graphicData uri="http://schemas.openxmlformats.org/drawingml/2006/table">
            <a:tbl>
              <a:tblPr firstRow="1" bandRow="1">
                <a:tableStyleId>{5940675A-B579-460E-94D1-54222C63F5DA}</a:tableStyleId>
              </a:tblPr>
              <a:tblGrid>
                <a:gridCol w="1290955"/>
                <a:gridCol w="1290955"/>
                <a:gridCol w="7401560"/>
              </a:tblGrid>
              <a:tr h="462280">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D</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电力、热力、燃气及水生产和供应业</a:t>
                      </a:r>
                      <a:endParaRPr lang="en-US"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r>
              <a:tr h="492760">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44</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电力、热力生产和供应业</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14020">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45</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燃气生产和供应业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r>
              <a:tr h="414020">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46</a:t>
                      </a:r>
                      <a:endParaRPr lang="en-US" altLang="en-US" sz="2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b"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宋体" panose="02010600030101010101" pitchFamily="2" charset="-122"/>
                          <a:ea typeface="宋体" panose="02010600030101010101" pitchFamily="2" charset="-122"/>
                          <a:cs typeface="宋体" panose="02010600030101010101" pitchFamily="2" charset="-122"/>
                        </a:rPr>
                        <a:t>    水的生产和供应业</a:t>
                      </a:r>
                      <a:endParaRPr lang="en-US" altLang="en-US" sz="2400" b="0">
                        <a:solidFill>
                          <a:srgbClr val="FAF5EF"/>
                        </a:solidFill>
                        <a:latin typeface="宋体" panose="02010600030101010101" pitchFamily="2" charset="-122"/>
                        <a:ea typeface="宋体" panose="02010600030101010101" pitchFamily="2" charset="-122"/>
                        <a:cs typeface="宋体" panose="02010600030101010101" pitchFamily="2" charset="-122"/>
                        <a:hlinkClick r:id="rId3" action="ppaction://hlinksldjump">
                          <a:extLst>
                            <a:ext uri="{DAF060AB-1E55-43B9-8AAB-6FB025537F2F}">
                              <wpsdc:hlinkClr xmlns:wpsdc="http://www.wps.cn/officeDocument/2017/drawingmlCustomData" val="0563C1"/>
                              <wpsdc:folHlinkClr xmlns:wpsdc="http://www.wps.cn/officeDocument/2017/drawingmlCustomData" val="954F72"/>
                              <wpsdc:hlinkUnderline xmlns:wpsdc="http://www.wps.cn/officeDocument/2017/drawingmlCustomData" val="1"/>
                            </a:ext>
                          </a:extLst>
                        </a:hlinkClick>
                      </a:endParaRPr>
                    </a:p>
                  </a:txBody>
                  <a:tcPr marL="68580" marR="68580" marT="0" marB="0" vert="horz" anchor="b" anchorCtr="0">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圆角矩形 3"/>
          <p:cNvSpPr/>
          <p:nvPr/>
        </p:nvSpPr>
        <p:spPr>
          <a:xfrm>
            <a:off x="2234565" y="1655445"/>
            <a:ext cx="914400" cy="35471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000" b="1">
                <a:gradFill>
                  <a:gsLst>
                    <a:gs pos="0">
                      <a:srgbClr val="FE4444"/>
                    </a:gs>
                    <a:gs pos="100000">
                      <a:srgbClr val="832B2B"/>
                    </a:gs>
                  </a:gsLst>
                  <a:lin scaled="0"/>
                </a:gradFill>
                <a:latin typeface="微软雅黑" panose="020B0503020204020204" charset="-122"/>
                <a:ea typeface="微软雅黑" panose="020B0503020204020204" charset="-122"/>
              </a:rPr>
              <a:t>6</a:t>
            </a:r>
            <a:r>
              <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rPr>
              <a:t>大类行业</a:t>
            </a:r>
            <a:endPar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endParaRPr>
          </a:p>
        </p:txBody>
      </p:sp>
      <p:sp>
        <p:nvSpPr>
          <p:cNvPr id="3" name="左大括号 2"/>
          <p:cNvSpPr/>
          <p:nvPr/>
        </p:nvSpPr>
        <p:spPr>
          <a:xfrm>
            <a:off x="3735070" y="1047750"/>
            <a:ext cx="184150" cy="4596765"/>
          </a:xfrm>
          <a:prstGeom prst="leftBrace">
            <a:avLst>
              <a:gd name="adj1" fmla="val 0"/>
              <a:gd name="adj2" fmla="val 50000"/>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五边形 4"/>
          <p:cNvSpPr/>
          <p:nvPr/>
        </p:nvSpPr>
        <p:spPr>
          <a:xfrm>
            <a:off x="4447540" y="5644515"/>
            <a:ext cx="4721225"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金属制品、机械和设备修理业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6" name="五边形 5"/>
          <p:cNvSpPr/>
          <p:nvPr/>
        </p:nvSpPr>
        <p:spPr>
          <a:xfrm>
            <a:off x="4447540" y="4643755"/>
            <a:ext cx="4724400"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化学纤维制造业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2" name="五边形 11"/>
          <p:cNvSpPr/>
          <p:nvPr/>
        </p:nvSpPr>
        <p:spPr>
          <a:xfrm>
            <a:off x="4417695" y="3642995"/>
            <a:ext cx="4754245"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其他采矿业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 name="五边形 12"/>
          <p:cNvSpPr/>
          <p:nvPr/>
        </p:nvSpPr>
        <p:spPr>
          <a:xfrm>
            <a:off x="4447540" y="2741930"/>
            <a:ext cx="4709160"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开采专业及辅助性活动</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4" name="五边形 13"/>
          <p:cNvSpPr/>
          <p:nvPr/>
        </p:nvSpPr>
        <p:spPr>
          <a:xfrm>
            <a:off x="4417060" y="1791335"/>
            <a:ext cx="4754245"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黑色金属矿采选业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5" name="五边形 14"/>
          <p:cNvSpPr/>
          <p:nvPr/>
        </p:nvSpPr>
        <p:spPr>
          <a:xfrm>
            <a:off x="4453255" y="840105"/>
            <a:ext cx="4693920"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石油和天然气开采业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3"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2"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2"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2"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12" grpId="1" animBg="1"/>
      <p:bldP spid="13" grpId="1" animBg="1"/>
      <p:bldP spid="14" grpId="1" animBg="1"/>
      <p:bldP spid="15" grpId="1" animBg="1"/>
      <p:bldP spid="15" grpId="3" bldLvl="0" animBg="1"/>
      <p:bldP spid="14" grpId="2" bldLvl="0" animBg="1"/>
      <p:bldP spid="13" grpId="2" bldLvl="0" animBg="1"/>
      <p:bldP spid="12" grpId="2" bldLvl="0" animBg="1"/>
      <p:bldP spid="6" grpId="2" bldLvl="0" animBg="1"/>
      <p:bldP spid="5" grpId="2"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205163" y="3598387"/>
            <a:ext cx="5669280" cy="922020"/>
          </a:xfrm>
          <a:prstGeom prst="rect">
            <a:avLst/>
          </a:prstGeom>
          <a:noFill/>
          <a:ln w="9525">
            <a:noFill/>
          </a:ln>
        </p:spPr>
        <p:txBody>
          <a:bodyPr wrap="none" anchor="ctr">
            <a:spAutoFit/>
          </a:bodyPr>
          <a:p>
            <a:pPr algn="l"/>
            <a:r>
              <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rPr>
              <a:t>企业的概念和分类</a:t>
            </a:r>
            <a:endPar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endParaRPr>
          </a:p>
        </p:txBody>
      </p:sp>
      <p:grpSp>
        <p:nvGrpSpPr>
          <p:cNvPr id="3" name="组合 2"/>
          <p:cNvGrpSpPr/>
          <p:nvPr/>
        </p:nvGrpSpPr>
        <p:grpSpPr>
          <a:xfrm>
            <a:off x="5140960" y="1711483"/>
            <a:ext cx="1874838" cy="1568610"/>
            <a:chOff x="2757770" y="2097661"/>
            <a:chExt cx="2498670" cy="2091908"/>
          </a:xfrm>
        </p:grpSpPr>
        <p:sp>
          <p:nvSpPr>
            <p:cNvPr id="28681" name="TextBox 59"/>
            <p:cNvSpPr txBox="1"/>
            <p:nvPr/>
          </p:nvSpPr>
          <p:spPr>
            <a:xfrm flipH="1">
              <a:off x="3115977" y="2097661"/>
              <a:ext cx="1782258" cy="2091695"/>
            </a:xfrm>
            <a:prstGeom prst="rect">
              <a:avLst/>
            </a:prstGeom>
            <a:noFill/>
            <a:ln w="9525">
              <a:noFill/>
            </a:ln>
          </p:spPr>
          <p:txBody>
            <a:bodyPr wrap="square" anchor="ctr">
              <a:spAutoFit/>
            </a:bodyPr>
            <a:p>
              <a:pPr algn="ctr" defTabSz="685800" eaLnBrk="0" hangingPunct="0"/>
              <a:r>
                <a:rPr lang="zh-CN" altLang="en-US" sz="9600" dirty="0">
                  <a:solidFill>
                    <a:srgbClr val="C00000"/>
                  </a:solidFill>
                  <a:latin typeface="Impact" panose="020B0806030902050204" charset="0"/>
                  <a:ea typeface="微软雅黑" panose="020B0503020204020204" charset="-122"/>
                </a:rPr>
                <a:t>三</a:t>
              </a:r>
              <a:endParaRPr lang="zh-CN" altLang="en-US" sz="9600" dirty="0">
                <a:solidFill>
                  <a:srgbClr val="C00000"/>
                </a:solidFill>
                <a:latin typeface="Impact" panose="020B0806030902050204" charset="0"/>
                <a:ea typeface="微软雅黑" panose="020B0503020204020204" charset="-122"/>
              </a:endParaRPr>
            </a:p>
          </p:txBody>
        </p:sp>
        <p:sp>
          <p:nvSpPr>
            <p:cNvPr id="4" name="椭圆 3"/>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sp>
          <p:nvSpPr>
            <p:cNvPr id="5" name="矩形 4"/>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grpSp>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582930" y="2252345"/>
            <a:ext cx="11115675" cy="457200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800" i="0" u="none" strike="noStrike" kern="0" cap="all" spc="0" normalizeH="0" baseline="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cs"/>
              </a:rPr>
              <a:t>      </a:t>
            </a:r>
            <a:r>
              <a:rPr kumimoji="0" lang="zh-CN" altLang="en-US" sz="4800" i="0" u="none" strike="noStrike" kern="0" cap="all" spc="0" normalizeH="0" baseline="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cs"/>
              </a:rPr>
              <a:t>企</a:t>
            </a:r>
            <a:r>
              <a:rPr lang="zh-CN" altLang="en-US" sz="4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sym typeface="+mn-ea"/>
              </a:rPr>
              <a:t>业</a:t>
            </a:r>
            <a:r>
              <a:rPr lang="en-US" altLang="zh-CN" sz="4000">
                <a:sym typeface="+mn-ea"/>
              </a:rPr>
              <a:t> </a:t>
            </a:r>
            <a:r>
              <a:rPr lang="zh-CN" altLang="en-US" sz="4000">
                <a:solidFill>
                  <a:srgbClr val="FF0000"/>
                </a:solidFill>
                <a:latin typeface="方正粗黑宋简体" panose="02000000000000000000" charset="-122"/>
                <a:ea typeface="方正粗黑宋简体" panose="02000000000000000000" charset="-122"/>
                <a:sym typeface="+mn-ea"/>
              </a:rPr>
              <a:t>指向社会提供商品或劳务而获取盈利，从事生产、流通或服务等活动，为满足社会需要进行自主经营、自负盈亏、自担风险、实行独立核算，具有法人资格的基本经济单位。</a:t>
            </a:r>
            <a:endParaRPr lang="zh-CN" altLang="en-US" sz="4000">
              <a:solidFill>
                <a:srgbClr val="FF0000"/>
              </a:solidFill>
              <a:latin typeface="方正粗黑宋简体" panose="02000000000000000000" charset="-122"/>
              <a:ea typeface="方正粗黑宋简体" panose="02000000000000000000" charset="-122"/>
            </a:endParaRPr>
          </a:p>
          <a:p>
            <a:pPr marL="0" marR="0" lvl="0" indent="0" algn="l" defTabSz="914400" rtl="0" eaLnBrk="1" fontAlgn="base" latinLnBrk="0" hangingPunct="1">
              <a:lnSpc>
                <a:spcPct val="140000"/>
              </a:lnSpc>
              <a:spcBef>
                <a:spcPct val="0"/>
              </a:spcBef>
              <a:spcAft>
                <a:spcPct val="0"/>
              </a:spcAft>
              <a:buClrTx/>
              <a:buSzTx/>
              <a:buFontTx/>
              <a:buNone/>
              <a:defRPr/>
            </a:pPr>
            <a:endParaRPr kumimoji="0" lang="zh-CN" altLang="en-US" sz="400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endParaRPr>
          </a:p>
        </p:txBody>
      </p:sp>
      <p:sp>
        <p:nvSpPr>
          <p:cNvPr id="18" name="矩形 17"/>
          <p:cNvSpPr/>
          <p:nvPr/>
        </p:nvSpPr>
        <p:spPr>
          <a:xfrm>
            <a:off x="2106295" y="984250"/>
            <a:ext cx="7980045" cy="790575"/>
          </a:xfrm>
          <a:prstGeom prst="rect">
            <a:avLst/>
          </a:prstGeom>
          <a:solidFill>
            <a:srgbClr val="C00000"/>
          </a:solidFill>
          <a:ln w="9525">
            <a:noFill/>
          </a:ln>
        </p:spPr>
        <p:txBody>
          <a:bodyPr wrap="none" anchor="ctr" anchorCtr="1"/>
          <a:p>
            <a:pPr algn="ctr"/>
            <a:r>
              <a:rPr lang="en-US" altLang="zh-CN" sz="3600" b="1" dirty="0">
                <a:solidFill>
                  <a:schemeClr val="bg1"/>
                </a:solidFill>
                <a:latin typeface="微软雅黑" panose="020B0503020204020204" charset="-122"/>
                <a:ea typeface="微软雅黑" panose="020B0503020204020204" charset="-122"/>
              </a:rPr>
              <a:t>1.</a:t>
            </a:r>
            <a:r>
              <a:rPr lang="zh-CN" altLang="en-US" sz="3600" b="1" dirty="0">
                <a:solidFill>
                  <a:schemeClr val="bg1"/>
                </a:solidFill>
                <a:latin typeface="微软雅黑" panose="020B0503020204020204" charset="-122"/>
                <a:ea typeface="微软雅黑" panose="020B0503020204020204" charset="-122"/>
              </a:rPr>
              <a:t>企业的概念</a:t>
            </a:r>
            <a:endParaRPr lang="zh-CN" altLang="en-US" sz="36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圆角矩形 3"/>
          <p:cNvSpPr/>
          <p:nvPr/>
        </p:nvSpPr>
        <p:spPr>
          <a:xfrm>
            <a:off x="2234565" y="1655445"/>
            <a:ext cx="914400" cy="35471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rPr>
              <a:t>企业分为</a:t>
            </a:r>
            <a:endPar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endParaRPr>
          </a:p>
        </p:txBody>
      </p:sp>
      <p:sp>
        <p:nvSpPr>
          <p:cNvPr id="3" name="左大括号 2"/>
          <p:cNvSpPr/>
          <p:nvPr/>
        </p:nvSpPr>
        <p:spPr>
          <a:xfrm>
            <a:off x="3735070" y="1047750"/>
            <a:ext cx="184150" cy="4596765"/>
          </a:xfrm>
          <a:prstGeom prst="leftBrace">
            <a:avLst>
              <a:gd name="adj1" fmla="val 0"/>
              <a:gd name="adj2" fmla="val 50000"/>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五边形 4"/>
          <p:cNvSpPr/>
          <p:nvPr/>
        </p:nvSpPr>
        <p:spPr>
          <a:xfrm>
            <a:off x="4447540" y="4826635"/>
            <a:ext cx="4721225"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港澳台商投资企业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6" name="五边形 5"/>
          <p:cNvSpPr/>
          <p:nvPr/>
        </p:nvSpPr>
        <p:spPr>
          <a:xfrm>
            <a:off x="4447540" y="3416935"/>
            <a:ext cx="4724400"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股份有限公司</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2" name="五边形 11"/>
          <p:cNvSpPr/>
          <p:nvPr/>
        </p:nvSpPr>
        <p:spPr>
          <a:xfrm>
            <a:off x="4417695" y="2722880"/>
            <a:ext cx="4754245"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有限责任公司</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3" name="五边形 12"/>
          <p:cNvSpPr/>
          <p:nvPr/>
        </p:nvSpPr>
        <p:spPr>
          <a:xfrm>
            <a:off x="4447540" y="2026285"/>
            <a:ext cx="4709160"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股份合作企业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4" name="五边形 13"/>
          <p:cNvSpPr/>
          <p:nvPr/>
        </p:nvSpPr>
        <p:spPr>
          <a:xfrm>
            <a:off x="4447540" y="1348740"/>
            <a:ext cx="4754245"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集体企业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5" name="五边形 14"/>
          <p:cNvSpPr/>
          <p:nvPr/>
        </p:nvSpPr>
        <p:spPr>
          <a:xfrm>
            <a:off x="4453255" y="650240"/>
            <a:ext cx="4693920"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国有及国有控股企业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 name="五边形 1"/>
          <p:cNvSpPr/>
          <p:nvPr/>
        </p:nvSpPr>
        <p:spPr>
          <a:xfrm>
            <a:off x="4437380" y="5556885"/>
            <a:ext cx="4721225"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外商投资企业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 name="五边形 6"/>
          <p:cNvSpPr/>
          <p:nvPr/>
        </p:nvSpPr>
        <p:spPr>
          <a:xfrm>
            <a:off x="4417060" y="4107180"/>
            <a:ext cx="4721225" cy="558800"/>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私营企业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0-#ppt_w/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0-#ppt_w/2"/>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0-#ppt_w/2"/>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0-#ppt_w/2"/>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0-#ppt_w/2"/>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0-#ppt_w/2"/>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0-#ppt_w/2"/>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2" grpId="0" bldLvl="0" animBg="1"/>
      <p:bldP spid="13" grpId="0" bldLvl="0" animBg="1"/>
      <p:bldP spid="14" grpId="0" bldLvl="0" animBg="1"/>
      <p:bldP spid="15" grpId="0" bldLvl="0" animBg="1"/>
      <p:bldP spid="2" grpId="0" bldLvl="0" animBg="1"/>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1313180" y="3017520"/>
            <a:ext cx="9730740" cy="284861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800" i="0" u="none" strike="noStrike" kern="0" cap="all" spc="0" normalizeH="0" baseline="0">
                <a:ln w="0">
                  <a:no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cs"/>
              </a:rPr>
              <a:t>      </a:t>
            </a:r>
            <a:r>
              <a:rPr kumimoji="0" lang="zh-CN" altLang="en-US" sz="4800" i="0" u="none" strike="noStrike" kern="0" cap="all" spc="0" normalizeH="0" baseline="0">
                <a:ln w="0">
                  <a:no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cs"/>
              </a:rPr>
              <a:t>工业</a:t>
            </a:r>
            <a:r>
              <a:rPr kumimoji="0" lang="zh-CN" altLang="en-US" sz="4800" i="0" u="none" strike="noStrike" kern="0" cap="all" spc="0" normalizeH="0" baseline="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cs"/>
              </a:rPr>
              <a:t>企</a:t>
            </a:r>
            <a:r>
              <a:rPr lang="zh-CN" altLang="en-US" sz="4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sym typeface="+mn-ea"/>
              </a:rPr>
              <a:t>业</a:t>
            </a:r>
            <a:r>
              <a:rPr lang="zh-CN" altLang="en-US" sz="4000">
                <a:solidFill>
                  <a:srgbClr val="FF0000"/>
                </a:solidFill>
                <a:latin typeface="方正粗黑宋简体" panose="02000000000000000000" charset="-122"/>
                <a:ea typeface="方正粗黑宋简体" panose="02000000000000000000" charset="-122"/>
                <a:sym typeface="+mn-ea"/>
              </a:rPr>
              <a:t>是指从事工业生产、经营活动的赢利性的、具有法人资格的经济组织。</a:t>
            </a:r>
            <a:endParaRPr kumimoji="0" lang="zh-CN" altLang="en-US" sz="4000" i="0" u="none" strike="noStrike" kern="0" cap="all" spc="0" normalizeH="0" baseline="0" noProof="0" dirty="0">
              <a:ln w="0">
                <a:noFill/>
              </a:ln>
              <a:solidFill>
                <a:srgbClr val="C00000"/>
              </a:solidFill>
              <a:effectLst/>
              <a:uLnTx/>
              <a:uFillTx/>
              <a:latin typeface="微软雅黑" panose="020B0503020204020204" charset="-122"/>
              <a:ea typeface="微软雅黑" panose="020B0503020204020204" charset="-122"/>
              <a:cs typeface="+mn-cs"/>
            </a:endParaRPr>
          </a:p>
        </p:txBody>
      </p:sp>
      <p:sp>
        <p:nvSpPr>
          <p:cNvPr id="18" name="矩形 17"/>
          <p:cNvSpPr/>
          <p:nvPr/>
        </p:nvSpPr>
        <p:spPr>
          <a:xfrm>
            <a:off x="2106295" y="1319530"/>
            <a:ext cx="7980045" cy="790575"/>
          </a:xfrm>
          <a:prstGeom prst="rect">
            <a:avLst/>
          </a:prstGeom>
          <a:solidFill>
            <a:srgbClr val="C00000"/>
          </a:solidFill>
          <a:ln w="9525">
            <a:noFill/>
          </a:ln>
        </p:spPr>
        <p:txBody>
          <a:bodyPr wrap="none" anchor="ctr" anchorCtr="1"/>
          <a:lstStyle/>
          <a:p>
            <a:pPr algn="ctr"/>
            <a:r>
              <a:rPr lang="en-US" altLang="zh-CN" sz="3600" b="1" dirty="0">
                <a:solidFill>
                  <a:schemeClr val="bg1"/>
                </a:solidFill>
                <a:latin typeface="微软雅黑" panose="020B0503020204020204" charset="-122"/>
                <a:ea typeface="微软雅黑" panose="020B0503020204020204" charset="-122"/>
              </a:rPr>
              <a:t>2.</a:t>
            </a:r>
            <a:r>
              <a:rPr lang="zh-CN" altLang="en-US" sz="3600" b="1" dirty="0">
                <a:solidFill>
                  <a:schemeClr val="bg1"/>
                </a:solidFill>
                <a:latin typeface="微软雅黑" panose="020B0503020204020204" charset="-122"/>
                <a:ea typeface="微软雅黑" panose="020B0503020204020204" charset="-122"/>
              </a:rPr>
              <a:t>工业企业的概念</a:t>
            </a:r>
            <a:endParaRPr lang="zh-CN" altLang="en-US" sz="3600" b="1" dirty="0">
              <a:solidFill>
                <a:schemeClr val="bg1"/>
              </a:solidFill>
              <a:latin typeface="微软雅黑" panose="020B0503020204020204" charset="-122"/>
              <a:ea typeface="微软雅黑" panose="020B0503020204020204" charset="-122"/>
            </a:endParaRPr>
          </a:p>
        </p:txBody>
      </p:sp>
      <p:sp>
        <p:nvSpPr>
          <p:cNvPr id="2" name="TextBox 51"/>
          <p:cNvSpPr txBox="1"/>
          <p:nvPr/>
        </p:nvSpPr>
        <p:spPr>
          <a:xfrm>
            <a:off x="980440" y="2379345"/>
            <a:ext cx="10395585" cy="388175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800" i="0" u="none" strike="noStrike" kern="0" spc="0" normalizeH="0" baseline="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rPr>
              <a:t>      </a:t>
            </a:r>
            <a:r>
              <a:rPr kumimoji="0" lang="zh-CN" altLang="en-US" sz="4800" i="0" u="none" strike="noStrike" kern="0" spc="0" normalizeH="0" baseline="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rPr>
              <a:t>四个条件：</a:t>
            </a:r>
            <a:r>
              <a:rPr kumimoji="0" lang="zh-CN" altLang="en-US" i="0" u="none" strike="noStrike" kern="0" spc="0" normalizeH="0" baseline="0">
                <a:latin typeface="方正粗黑宋简体" panose="02000000000000000000" charset="-122"/>
                <a:ea typeface="方正粗黑宋简体" panose="02000000000000000000" charset="-122"/>
              </a:rPr>
              <a:t>一是有固定或相对固定的生产组织、场所、设备和从事工业生产的人员。二是常年从事工业生产活动，或全年开工三个月以上的季节性工业生产活动。三是能够同农业及其他生产行业分开核算（会计上独立核算）。四是向当地市场监管部门领取了相关证照。</a:t>
            </a:r>
            <a:endParaRPr kumimoji="0" lang="zh-CN" altLang="en-US" i="0" u="none" strike="noStrike" kern="0" spc="0" normalizeH="0" baseline="0">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hidden"/>
                                      </p:to>
                                    </p:set>
                                  </p:childTnLst>
                                </p:cTn>
                              </p:par>
                            </p:childTnLst>
                          </p:cTn>
                        </p:par>
                        <p:par>
                          <p:cTn id="17" fill="hold">
                            <p:stCondLst>
                              <p:cond delay="0"/>
                            </p:stCondLst>
                            <p:childTnLst>
                              <p:par>
                                <p:cTn id="18" presetID="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52"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圆角矩形 3"/>
          <p:cNvSpPr/>
          <p:nvPr/>
        </p:nvSpPr>
        <p:spPr>
          <a:xfrm>
            <a:off x="1214120" y="1655445"/>
            <a:ext cx="914400" cy="35471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rPr>
              <a:t>工业企业</a:t>
            </a:r>
            <a:endParaRPr lang="zh-CN" altLang="en-US" sz="4000" b="1">
              <a:gradFill>
                <a:gsLst>
                  <a:gs pos="0">
                    <a:srgbClr val="FE4444"/>
                  </a:gs>
                  <a:gs pos="100000">
                    <a:srgbClr val="832B2B"/>
                  </a:gs>
                </a:gsLst>
                <a:lin scaled="0"/>
              </a:gradFill>
              <a:latin typeface="微软雅黑" panose="020B0503020204020204" charset="-122"/>
              <a:ea typeface="微软雅黑" panose="020B0503020204020204" charset="-122"/>
            </a:endParaRPr>
          </a:p>
        </p:txBody>
      </p:sp>
      <p:sp>
        <p:nvSpPr>
          <p:cNvPr id="15" name="五边形 14"/>
          <p:cNvSpPr/>
          <p:nvPr/>
        </p:nvSpPr>
        <p:spPr>
          <a:xfrm>
            <a:off x="6120130" y="1384300"/>
            <a:ext cx="4693920" cy="1547495"/>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国有企业、集体企业、股份合作企业、股份制企业、外港澳台商企业、其他经济类型企业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cxnSp>
        <p:nvCxnSpPr>
          <p:cNvPr id="8" name="直接箭头连接符 7"/>
          <p:cNvCxnSpPr/>
          <p:nvPr/>
        </p:nvCxnSpPr>
        <p:spPr>
          <a:xfrm flipV="1">
            <a:off x="2352675" y="2095500"/>
            <a:ext cx="1005840" cy="835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343785" y="4177665"/>
            <a:ext cx="1014730" cy="542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3359150" y="1576705"/>
            <a:ext cx="2131695" cy="115824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按经济组织类型分</a:t>
            </a:r>
            <a:endParaRPr lang="zh-CN" altLang="en-US" sz="2800" b="1"/>
          </a:p>
        </p:txBody>
      </p:sp>
      <p:sp>
        <p:nvSpPr>
          <p:cNvPr id="16" name="圆角矩形 15"/>
          <p:cNvSpPr/>
          <p:nvPr/>
        </p:nvSpPr>
        <p:spPr>
          <a:xfrm>
            <a:off x="3359150" y="4085590"/>
            <a:ext cx="2132330" cy="115824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按规模分</a:t>
            </a:r>
            <a:endParaRPr lang="zh-CN" altLang="en-US" sz="2800" b="1"/>
          </a:p>
        </p:txBody>
      </p:sp>
      <p:sp>
        <p:nvSpPr>
          <p:cNvPr id="17" name="五边形 16"/>
          <p:cNvSpPr/>
          <p:nvPr/>
        </p:nvSpPr>
        <p:spPr>
          <a:xfrm>
            <a:off x="6120130" y="4085590"/>
            <a:ext cx="4693285" cy="1157605"/>
          </a:xfrm>
          <a:prstGeom prst="homePlate">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fontAlgn="auto"/>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大、中、小型企业</a:t>
            </a:r>
            <a:endParaRPr lang="zh-CN" altLang="en-US" sz="2400" b="1">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2"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2"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5" grpId="1" animBg="1"/>
      <p:bldP spid="16" grpId="1" animBg="1"/>
      <p:bldP spid="17" grpId="1" animBg="1"/>
      <p:bldP spid="11" grpId="2" animBg="1"/>
      <p:bldP spid="15" grpId="2" animBg="1"/>
      <p:bldP spid="16" grpId="2" animBg="1"/>
      <p:bldP spid="17" grpId="2"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779145" y="857885"/>
            <a:ext cx="10668635" cy="482917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大型企业</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是指从业人数</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2000人</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及以上，销售额在</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3亿元</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及以上，</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资产</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总额在</a:t>
            </a:r>
            <a:r>
              <a:rPr kumimoji="0" lang="en-US" altLang="zh-CN"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4</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亿</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元</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及以上；</a:t>
            </a:r>
            <a:endParaRPr kumimoji="0" lang="zh-CN" altLang="en-US" sz="3600" i="0" u="none" strike="noStrike" kern="0" cap="all" spc="0" normalizeH="0" baseline="0">
              <a:latin typeface="方正粗黑宋简体" panose="02000000000000000000" charset="-122"/>
              <a:ea typeface="方正粗黑宋简体" panose="02000000000000000000" charset="-122"/>
              <a:cs typeface="+mn-cs"/>
            </a:endParaRPr>
          </a:p>
          <a:p>
            <a:pPr marL="0" marR="0" lvl="0" indent="0" algn="l" defTabSz="914400" rtl="0" eaLnBrk="1" fontAlgn="base" latinLnBrk="0" hangingPunct="1">
              <a:lnSpc>
                <a:spcPct val="140000"/>
              </a:lnSpc>
              <a:spcBef>
                <a:spcPct val="0"/>
              </a:spcBef>
              <a:spcAft>
                <a:spcPct val="0"/>
              </a:spcAft>
              <a:buClrTx/>
              <a:buSzTx/>
              <a:buFontTx/>
              <a:buNone/>
              <a:defRPr/>
            </a:pP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 </a:t>
            </a:r>
            <a:r>
              <a:rPr kumimoji="0" lang="en-US" altLang="zh-CN" sz="3600" i="0" u="none" strike="noStrike" kern="0" cap="all" spc="0" normalizeH="0" baseline="0">
                <a:latin typeface="方正粗黑宋简体" panose="02000000000000000000" charset="-122"/>
                <a:ea typeface="方正粗黑宋简体" panose="02000000000000000000" charset="-122"/>
                <a:cs typeface="+mn-cs"/>
              </a:rPr>
              <a:t>     </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中型企业</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是指从业人数在</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300人至2000人</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，销售额在</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3000万至3亿元</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资产</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总额在</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4000万元至4亿元</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a:t>
            </a:r>
            <a:endParaRPr kumimoji="0" lang="zh-CN" altLang="en-US" sz="3600" i="0" u="none" strike="noStrike" kern="0" cap="all" spc="0" normalizeH="0" baseline="0">
              <a:latin typeface="方正粗黑宋简体" panose="02000000000000000000" charset="-122"/>
              <a:ea typeface="方正粗黑宋简体" panose="02000000000000000000" charset="-122"/>
              <a:cs typeface="+mn-cs"/>
            </a:endParaRPr>
          </a:p>
          <a:p>
            <a:pPr marL="0" marR="0" lvl="0" indent="0" algn="l" defTabSz="914400" rtl="0" eaLnBrk="1" fontAlgn="base" latinLnBrk="0" hangingPunct="1">
              <a:lnSpc>
                <a:spcPct val="140000"/>
              </a:lnSpc>
              <a:spcBef>
                <a:spcPct val="0"/>
              </a:spcBef>
              <a:spcAft>
                <a:spcPct val="0"/>
              </a:spcAft>
              <a:buClrTx/>
              <a:buSzTx/>
              <a:buFontTx/>
              <a:buNone/>
              <a:defRPr/>
            </a:pP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 </a:t>
            </a:r>
            <a:r>
              <a:rPr kumimoji="0" lang="en-US" altLang="zh-CN" sz="3600" i="0" u="none" strike="noStrike" kern="0" cap="all" spc="0" normalizeH="0" baseline="0">
                <a:latin typeface="方正粗黑宋简体" panose="02000000000000000000" charset="-122"/>
                <a:ea typeface="方正粗黑宋简体" panose="02000000000000000000" charset="-122"/>
                <a:cs typeface="+mn-cs"/>
              </a:rPr>
              <a:t>     </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小型企业</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是指从业人数在</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300人以下</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，销售额在</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3000万元</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以下，</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资产</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总额在</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4000万元</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以下的企业。</a:t>
            </a:r>
            <a:endParaRPr kumimoji="0" lang="zh-CN" altLang="en-US" sz="3600" i="0" u="none" strike="noStrike" kern="0" cap="all" spc="0" normalizeH="0" baseline="0">
              <a:latin typeface="方正粗黑宋简体" panose="02000000000000000000" charset="-122"/>
              <a:ea typeface="方正粗黑宋简体" panose="02000000000000000000"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919923" y="3598387"/>
            <a:ext cx="8412480" cy="922020"/>
          </a:xfrm>
          <a:prstGeom prst="rect">
            <a:avLst/>
          </a:prstGeom>
          <a:noFill/>
          <a:ln w="9525">
            <a:noFill/>
          </a:ln>
        </p:spPr>
        <p:txBody>
          <a:bodyPr wrap="none" anchor="ctr">
            <a:spAutoFit/>
          </a:bodyPr>
          <a:p>
            <a:pPr algn="l"/>
            <a:r>
              <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rPr>
              <a:t>工作中常用的几个主要指标</a:t>
            </a:r>
            <a:endPar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endParaRPr>
          </a:p>
        </p:txBody>
      </p:sp>
      <p:grpSp>
        <p:nvGrpSpPr>
          <p:cNvPr id="3" name="组合 2"/>
          <p:cNvGrpSpPr/>
          <p:nvPr/>
        </p:nvGrpSpPr>
        <p:grpSpPr>
          <a:xfrm>
            <a:off x="5140960" y="1711483"/>
            <a:ext cx="1874838" cy="1568610"/>
            <a:chOff x="2757770" y="2097661"/>
            <a:chExt cx="2498670" cy="2091908"/>
          </a:xfrm>
        </p:grpSpPr>
        <p:sp>
          <p:nvSpPr>
            <p:cNvPr id="28681" name="TextBox 59"/>
            <p:cNvSpPr txBox="1"/>
            <p:nvPr/>
          </p:nvSpPr>
          <p:spPr>
            <a:xfrm flipH="1">
              <a:off x="3115977" y="2097661"/>
              <a:ext cx="1782258" cy="2091695"/>
            </a:xfrm>
            <a:prstGeom prst="rect">
              <a:avLst/>
            </a:prstGeom>
            <a:noFill/>
            <a:ln w="9525">
              <a:noFill/>
            </a:ln>
          </p:spPr>
          <p:txBody>
            <a:bodyPr wrap="square" anchor="ctr">
              <a:spAutoFit/>
            </a:bodyPr>
            <a:p>
              <a:pPr algn="ctr" defTabSz="685800" eaLnBrk="0" hangingPunct="0"/>
              <a:r>
                <a:rPr lang="zh-CN" altLang="en-US" sz="9600" dirty="0">
                  <a:solidFill>
                    <a:srgbClr val="C00000"/>
                  </a:solidFill>
                  <a:latin typeface="Impact" panose="020B0806030902050204" charset="0"/>
                  <a:ea typeface="微软雅黑" panose="020B0503020204020204" charset="-122"/>
                </a:rPr>
                <a:t>四</a:t>
              </a:r>
              <a:endParaRPr lang="zh-CN" altLang="en-US" sz="9600" dirty="0">
                <a:solidFill>
                  <a:srgbClr val="C00000"/>
                </a:solidFill>
                <a:latin typeface="Impact" panose="020B0806030902050204" charset="0"/>
                <a:ea typeface="微软雅黑" panose="020B0503020204020204" charset="-122"/>
              </a:endParaRPr>
            </a:p>
          </p:txBody>
        </p:sp>
        <p:sp>
          <p:nvSpPr>
            <p:cNvPr id="4" name="椭圆 3"/>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sp>
          <p:nvSpPr>
            <p:cNvPr id="5" name="矩形 4"/>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grpSp>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2" name="组合 42"/>
          <p:cNvGrpSpPr/>
          <p:nvPr/>
        </p:nvGrpSpPr>
        <p:grpSpPr>
          <a:xfrm>
            <a:off x="3540125" y="963930"/>
            <a:ext cx="5111750" cy="808355"/>
            <a:chOff x="1029690" y="2360754"/>
            <a:chExt cx="1241202" cy="519113"/>
          </a:xfrm>
        </p:grpSpPr>
        <p:sp>
          <p:nvSpPr>
            <p:cNvPr id="44" name="对角圆角矩形 43"/>
            <p:cNvSpPr/>
            <p:nvPr/>
          </p:nvSpPr>
          <p:spPr>
            <a:xfrm>
              <a:off x="1029690" y="2360754"/>
              <a:ext cx="1241202" cy="519113"/>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TextBox 45"/>
            <p:cNvSpPr txBox="1"/>
            <p:nvPr/>
          </p:nvSpPr>
          <p:spPr>
            <a:xfrm>
              <a:off x="1029690" y="2402029"/>
              <a:ext cx="1223743" cy="414312"/>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0" cap="all" spc="0" normalizeH="0" baseline="0" noProof="0" dirty="0">
                  <a:ln w="0">
                    <a:noFill/>
                  </a:ln>
                  <a:solidFill>
                    <a:schemeClr val="bg1"/>
                  </a:solidFill>
                  <a:effectLst/>
                  <a:uLnTx/>
                  <a:uFillTx/>
                  <a:latin typeface="微软雅黑" panose="020B0503020204020204" charset="-122"/>
                  <a:ea typeface="微软雅黑" panose="020B0503020204020204" charset="-122"/>
                  <a:cs typeface="+mn-cs"/>
                </a:rPr>
                <a:t>1.</a:t>
              </a:r>
              <a:r>
                <a:rPr kumimoji="0" lang="zh-CN" altLang="en-US" sz="3600" b="1" i="0" u="none" strike="noStrike" kern="0" cap="all" spc="0" normalizeH="0" baseline="0" noProof="0" dirty="0">
                  <a:ln w="0">
                    <a:noFill/>
                  </a:ln>
                  <a:solidFill>
                    <a:schemeClr val="bg1"/>
                  </a:solidFill>
                  <a:effectLst/>
                  <a:uLnTx/>
                  <a:uFillTx/>
                  <a:latin typeface="微软雅黑" panose="020B0503020204020204" charset="-122"/>
                  <a:ea typeface="微软雅黑" panose="020B0503020204020204" charset="-122"/>
                  <a:cs typeface="+mn-cs"/>
                </a:rPr>
                <a:t>工业总产值</a:t>
              </a:r>
              <a:endParaRPr kumimoji="0" lang="zh-CN" altLang="en-US" sz="3600" b="1" i="0" u="none" strike="noStrike" kern="0" cap="all" spc="0" normalizeH="0" baseline="0" noProof="0" dirty="0">
                <a:ln w="0">
                  <a:noFill/>
                </a:ln>
                <a:solidFill>
                  <a:schemeClr val="bg1"/>
                </a:solidFill>
                <a:effectLst/>
                <a:uLnTx/>
                <a:uFillTx/>
                <a:latin typeface="微软雅黑" panose="020B0503020204020204" charset="-122"/>
                <a:ea typeface="微软雅黑" panose="020B0503020204020204" charset="-122"/>
                <a:cs typeface="+mn-cs"/>
              </a:endParaRPr>
            </a:p>
          </p:txBody>
        </p:sp>
      </p:grpSp>
      <p:sp>
        <p:nvSpPr>
          <p:cNvPr id="4" name="圆角矩形 3"/>
          <p:cNvSpPr/>
          <p:nvPr/>
        </p:nvSpPr>
        <p:spPr>
          <a:xfrm>
            <a:off x="1090930" y="3504565"/>
            <a:ext cx="9545320" cy="109791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200" b="1">
                <a:solidFill>
                  <a:srgbClr val="C00000"/>
                </a:solidFill>
                <a:latin typeface="方正粗黑宋简体" panose="02000000000000000000" charset="-122"/>
                <a:ea typeface="方正粗黑宋简体" panose="02000000000000000000" charset="-122"/>
              </a:rPr>
              <a:t>一是不变价格。</a:t>
            </a:r>
            <a:r>
              <a:rPr lang="zh-CN" altLang="en-US" sz="3200" b="1">
                <a:latin typeface="方正粗黑宋简体" panose="02000000000000000000" charset="-122"/>
                <a:ea typeface="方正粗黑宋简体" panose="02000000000000000000" charset="-122"/>
              </a:rPr>
              <a:t>指在计算不同时期工业总产值时采用同一时期或同一时点的工业产品出厂价格。</a:t>
            </a:r>
            <a:endParaRPr lang="zh-CN" altLang="en-US" sz="3200" b="1">
              <a:latin typeface="方正粗黑宋简体" panose="02000000000000000000" charset="-122"/>
              <a:ea typeface="方正粗黑宋简体" panose="02000000000000000000" charset="-122"/>
            </a:endParaRPr>
          </a:p>
        </p:txBody>
      </p:sp>
      <p:sp>
        <p:nvSpPr>
          <p:cNvPr id="42" name="文本框 41"/>
          <p:cNvSpPr txBox="1"/>
          <p:nvPr/>
        </p:nvSpPr>
        <p:spPr>
          <a:xfrm>
            <a:off x="1445895" y="2152015"/>
            <a:ext cx="9451340" cy="1076325"/>
          </a:xfrm>
          <a:prstGeom prst="rect">
            <a:avLst/>
          </a:prstGeom>
          <a:noFill/>
        </p:spPr>
        <p:txBody>
          <a:bodyPr wrap="square" rtlCol="0">
            <a:spAutoFit/>
          </a:bodyPr>
          <a:p>
            <a:r>
              <a:rPr lang="en-US" altLang="zh-CN" sz="3200">
                <a:solidFill>
                  <a:schemeClr val="tx1"/>
                </a:solidFill>
                <a:latin typeface="方正粗黑宋简体" panose="02000000000000000000" charset="-122"/>
                <a:ea typeface="方正粗黑宋简体" panose="02000000000000000000" charset="-122"/>
                <a:sym typeface="+mn-ea"/>
              </a:rPr>
              <a:t>       </a:t>
            </a:r>
            <a:r>
              <a:rPr lang="zh-CN" altLang="en-US" sz="3200">
                <a:solidFill>
                  <a:schemeClr val="tx1"/>
                </a:solidFill>
                <a:latin typeface="方正粗黑宋简体" panose="02000000000000000000" charset="-122"/>
                <a:ea typeface="方正粗黑宋简体" panose="02000000000000000000" charset="-122"/>
                <a:sym typeface="+mn-ea"/>
              </a:rPr>
              <a:t>工业总产值是指以货币表现的工业在报告期内生产的工业产品总量。</a:t>
            </a:r>
            <a:endParaRPr lang="zh-CN" altLang="en-US" sz="3200">
              <a:solidFill>
                <a:schemeClr val="tx1"/>
              </a:solidFill>
              <a:latin typeface="方正粗黑宋简体" panose="02000000000000000000" charset="-122"/>
              <a:ea typeface="方正粗黑宋简体" panose="02000000000000000000" charset="-122"/>
              <a:sym typeface="+mn-ea"/>
            </a:endParaRPr>
          </a:p>
        </p:txBody>
      </p:sp>
      <p:sp>
        <p:nvSpPr>
          <p:cNvPr id="3" name="圆角矩形 2"/>
          <p:cNvSpPr/>
          <p:nvPr/>
        </p:nvSpPr>
        <p:spPr>
          <a:xfrm>
            <a:off x="1071880" y="5121275"/>
            <a:ext cx="9545320" cy="109791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200" b="1">
                <a:solidFill>
                  <a:srgbClr val="C00000"/>
                </a:solidFill>
                <a:latin typeface="方正粗黑宋简体" panose="02000000000000000000" charset="-122"/>
                <a:ea typeface="方正粗黑宋简体" panose="02000000000000000000" charset="-122"/>
              </a:rPr>
              <a:t>二是现行价格。</a:t>
            </a:r>
            <a:r>
              <a:rPr lang="zh-CN" altLang="en-US" sz="3200" b="1">
                <a:latin typeface="方正粗黑宋简体" panose="02000000000000000000" charset="-122"/>
                <a:ea typeface="方正粗黑宋简体" panose="02000000000000000000" charset="-122"/>
              </a:rPr>
              <a:t>指在计算工业总产值时，采用采用报告期内的产品实际销售价格。</a:t>
            </a:r>
            <a:endParaRPr lang="zh-CN" altLang="en-US" sz="3200" b="1">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 calcmode="lin" valueType="num">
                                      <p:cBhvr additive="base">
                                        <p:cTn id="1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1"/>
      <p:bldP spid="4" grpId="1" animBg="1"/>
      <p:bldP spid="3" grpId="1" animBg="1"/>
      <p:bldP spid="4" grpId="2" animBg="1"/>
      <p:bldP spid="3"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895985" y="1479550"/>
            <a:ext cx="10422255" cy="327850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3600" i="0" u="none" strike="noStrike" kern="0" cap="all" spc="0" normalizeH="0" baseline="0">
                <a:ln w="0">
                  <a:noFill/>
                </a:ln>
                <a:latin typeface="方正粗黑宋简体" panose="02000000000000000000" charset="-122"/>
                <a:ea typeface="方正粗黑宋简体" panose="02000000000000000000" charset="-122"/>
                <a:cs typeface="+mn-cs"/>
              </a:rPr>
              <a:t>我们到企业搞</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调研</a:t>
            </a:r>
            <a:r>
              <a:rPr kumimoji="0" lang="zh-CN" altLang="en-US" sz="3600" i="0" u="none" strike="noStrike" kern="0" cap="all" spc="0" normalizeH="0" baseline="0">
                <a:ln w="0">
                  <a:noFill/>
                </a:ln>
                <a:latin typeface="方正粗黑宋简体" panose="02000000000000000000" charset="-122"/>
                <a:ea typeface="方正粗黑宋简体" panose="02000000000000000000" charset="-122"/>
                <a:cs typeface="+mn-cs"/>
              </a:rPr>
              <a:t>，需要</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了解</a:t>
            </a:r>
            <a:r>
              <a:rPr kumimoji="0" lang="zh-CN" altLang="en-US" sz="3600" i="0" u="none" strike="noStrike" kern="0" cap="all" spc="0" normalizeH="0" baseline="0">
                <a:ln w="0">
                  <a:noFill/>
                </a:ln>
                <a:latin typeface="方正粗黑宋简体" panose="02000000000000000000" charset="-122"/>
                <a:ea typeface="方正粗黑宋简体" panose="02000000000000000000" charset="-122"/>
                <a:cs typeface="+mn-cs"/>
              </a:rPr>
              <a:t>什么情况，</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掌握</a:t>
            </a:r>
            <a:r>
              <a:rPr kumimoji="0" lang="zh-CN" altLang="en-US" sz="3600" i="0" u="none" strike="noStrike" kern="0" cap="all" spc="0" normalizeH="0" baseline="0">
                <a:ln w="0">
                  <a:noFill/>
                </a:ln>
                <a:latin typeface="方正粗黑宋简体" panose="02000000000000000000" charset="-122"/>
                <a:ea typeface="方正粗黑宋简体" panose="02000000000000000000" charset="-122"/>
                <a:cs typeface="+mn-cs"/>
              </a:rPr>
              <a:t>哪些信息，怎样提问，怎么交流，回来后怎样通过对大量个体情况进行抽丝剥茧、梳理归类，</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找到</a:t>
            </a:r>
            <a:r>
              <a:rPr kumimoji="0" lang="zh-CN" altLang="en-US" sz="3600" i="0" u="none" strike="noStrike" kern="0" cap="all" spc="0" normalizeH="0" baseline="0">
                <a:ln w="0">
                  <a:noFill/>
                </a:ln>
                <a:latin typeface="方正粗黑宋简体" panose="02000000000000000000" charset="-122"/>
                <a:ea typeface="方正粗黑宋简体" panose="02000000000000000000" charset="-122"/>
                <a:cs typeface="+mn-cs"/>
              </a:rPr>
              <a:t>问题症结，然后</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提出</a:t>
            </a:r>
            <a:r>
              <a:rPr kumimoji="0" lang="zh-CN" altLang="en-US" sz="3600" i="0" u="none" strike="noStrike" kern="0" cap="all" spc="0" normalizeH="0" baseline="0">
                <a:ln w="0">
                  <a:noFill/>
                </a:ln>
                <a:latin typeface="方正粗黑宋简体" panose="02000000000000000000" charset="-122"/>
                <a:ea typeface="方正粗黑宋简体" panose="02000000000000000000" charset="-122"/>
                <a:cs typeface="+mn-cs"/>
              </a:rPr>
              <a:t>有针对性的解决办法。</a:t>
            </a:r>
            <a:endParaRPr kumimoji="0" lang="en-US" altLang="zh-CN" sz="3600" i="0" u="none" strike="noStrike" kern="0" cap="all" spc="0" normalizeH="0" baseline="0">
              <a:ln w="0">
                <a:noFill/>
              </a:ln>
              <a:latin typeface="方正粗黑宋简体" panose="02000000000000000000" charset="-122"/>
              <a:ea typeface="方正粗黑宋简体" panose="02000000000000000000"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2" name="组合 42"/>
          <p:cNvGrpSpPr/>
          <p:nvPr/>
        </p:nvGrpSpPr>
        <p:grpSpPr>
          <a:xfrm>
            <a:off x="3540125" y="1460500"/>
            <a:ext cx="5111750" cy="808355"/>
            <a:chOff x="1029690" y="2360754"/>
            <a:chExt cx="1241202" cy="519113"/>
          </a:xfrm>
        </p:grpSpPr>
        <p:sp>
          <p:nvSpPr>
            <p:cNvPr id="44" name="对角圆角矩形 43"/>
            <p:cNvSpPr/>
            <p:nvPr/>
          </p:nvSpPr>
          <p:spPr>
            <a:xfrm>
              <a:off x="1029690" y="2360754"/>
              <a:ext cx="1241202" cy="519113"/>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TextBox 45"/>
            <p:cNvSpPr txBox="1"/>
            <p:nvPr/>
          </p:nvSpPr>
          <p:spPr>
            <a:xfrm>
              <a:off x="1029690" y="2402029"/>
              <a:ext cx="1223743" cy="414312"/>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0" cap="all" spc="0" normalizeH="0" baseline="0" noProof="0" dirty="0">
                  <a:ln w="0">
                    <a:noFill/>
                  </a:ln>
                  <a:solidFill>
                    <a:schemeClr val="bg1"/>
                  </a:solidFill>
                  <a:effectLst/>
                  <a:uLnTx/>
                  <a:uFillTx/>
                  <a:latin typeface="微软雅黑" panose="020B0503020204020204" charset="-122"/>
                  <a:ea typeface="微软雅黑" panose="020B0503020204020204" charset="-122"/>
                  <a:cs typeface="+mn-cs"/>
                </a:rPr>
                <a:t>2.</a:t>
              </a:r>
              <a:r>
                <a:rPr kumimoji="0" lang="zh-CN" altLang="en-US" sz="3600" b="1" i="0" u="none" strike="noStrike" kern="0" cap="all" spc="0" normalizeH="0" baseline="0" noProof="0" dirty="0">
                  <a:ln w="0">
                    <a:noFill/>
                  </a:ln>
                  <a:solidFill>
                    <a:schemeClr val="bg1"/>
                  </a:solidFill>
                  <a:effectLst/>
                  <a:uLnTx/>
                  <a:uFillTx/>
                  <a:latin typeface="微软雅黑" panose="020B0503020204020204" charset="-122"/>
                  <a:ea typeface="微软雅黑" panose="020B0503020204020204" charset="-122"/>
                  <a:cs typeface="+mn-cs"/>
                </a:rPr>
                <a:t>工业增加值</a:t>
              </a:r>
              <a:endParaRPr kumimoji="0" lang="zh-CN" altLang="en-US" sz="3600" b="1" i="0" u="none" strike="noStrike" kern="0" cap="all" spc="0" normalizeH="0" baseline="0" noProof="0" dirty="0">
                <a:ln w="0">
                  <a:noFill/>
                </a:ln>
                <a:solidFill>
                  <a:schemeClr val="bg1"/>
                </a:solidFill>
                <a:effectLst/>
                <a:uLnTx/>
                <a:uFillTx/>
                <a:latin typeface="微软雅黑" panose="020B0503020204020204" charset="-122"/>
                <a:ea typeface="微软雅黑" panose="020B0503020204020204" charset="-122"/>
                <a:cs typeface="+mn-cs"/>
              </a:endParaRPr>
            </a:p>
          </p:txBody>
        </p:sp>
      </p:grpSp>
      <p:sp>
        <p:nvSpPr>
          <p:cNvPr id="4" name="圆角矩形 3"/>
          <p:cNvSpPr/>
          <p:nvPr/>
        </p:nvSpPr>
        <p:spPr>
          <a:xfrm>
            <a:off x="451485" y="4151630"/>
            <a:ext cx="1706880" cy="138493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rgbClr val="C00000"/>
                </a:solidFill>
                <a:latin typeface="方正粗黑宋简体" panose="02000000000000000000" charset="-122"/>
                <a:ea typeface="方正粗黑宋简体" panose="02000000000000000000" charset="-122"/>
              </a:rPr>
              <a:t>工业增加值</a:t>
            </a:r>
            <a:endParaRPr lang="zh-CN" altLang="en-US" sz="3200" b="1">
              <a:solidFill>
                <a:srgbClr val="C00000"/>
              </a:solidFill>
              <a:latin typeface="方正粗黑宋简体" panose="02000000000000000000" charset="-122"/>
              <a:ea typeface="方正粗黑宋简体" panose="02000000000000000000" charset="-122"/>
            </a:endParaRPr>
          </a:p>
        </p:txBody>
      </p:sp>
      <p:sp>
        <p:nvSpPr>
          <p:cNvPr id="42" name="文本框 41"/>
          <p:cNvSpPr txBox="1"/>
          <p:nvPr/>
        </p:nvSpPr>
        <p:spPr>
          <a:xfrm>
            <a:off x="1871345" y="2546350"/>
            <a:ext cx="8448040" cy="1076325"/>
          </a:xfrm>
          <a:prstGeom prst="rect">
            <a:avLst/>
          </a:prstGeom>
          <a:noFill/>
        </p:spPr>
        <p:txBody>
          <a:bodyPr wrap="square" rtlCol="0">
            <a:spAutoFit/>
          </a:bodyPr>
          <a:p>
            <a:r>
              <a:rPr lang="en-US" altLang="zh-CN" sz="3200">
                <a:solidFill>
                  <a:schemeClr val="tx1"/>
                </a:solidFill>
                <a:latin typeface="方正粗黑宋简体" panose="02000000000000000000" charset="-122"/>
                <a:ea typeface="方正粗黑宋简体" panose="02000000000000000000" charset="-122"/>
                <a:sym typeface="+mn-ea"/>
              </a:rPr>
              <a:t>       </a:t>
            </a:r>
            <a:r>
              <a:rPr lang="zh-CN" altLang="en-US" sz="3200">
                <a:solidFill>
                  <a:schemeClr val="tx1"/>
                </a:solidFill>
                <a:latin typeface="方正粗黑宋简体" panose="02000000000000000000" charset="-122"/>
                <a:ea typeface="方正粗黑宋简体" panose="02000000000000000000" charset="-122"/>
                <a:sym typeface="+mn-ea"/>
              </a:rPr>
              <a:t>工业增加值指企业在生产产品或提供服务过程中创造的新增价值和固定资产转移价值。</a:t>
            </a:r>
            <a:endParaRPr lang="en-US" altLang="zh-CN" sz="3200">
              <a:solidFill>
                <a:schemeClr val="tx1"/>
              </a:solidFill>
              <a:latin typeface="方正粗黑宋简体" panose="02000000000000000000" charset="-122"/>
              <a:ea typeface="方正粗黑宋简体" panose="02000000000000000000" charset="-122"/>
              <a:sym typeface="+mn-ea"/>
            </a:endParaRPr>
          </a:p>
        </p:txBody>
      </p:sp>
      <p:sp>
        <p:nvSpPr>
          <p:cNvPr id="13" name="圆角矩形 12"/>
          <p:cNvSpPr/>
          <p:nvPr/>
        </p:nvSpPr>
        <p:spPr>
          <a:xfrm>
            <a:off x="2791460" y="4151630"/>
            <a:ext cx="1706880" cy="1384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方正粗黑宋简体" panose="02000000000000000000" charset="-122"/>
                <a:ea typeface="方正粗黑宋简体" panose="02000000000000000000" charset="-122"/>
              </a:rPr>
              <a:t>固定资产折旧</a:t>
            </a:r>
            <a:endParaRPr lang="zh-CN" altLang="en-US" sz="3200" b="1">
              <a:latin typeface="方正粗黑宋简体" panose="02000000000000000000" charset="-122"/>
              <a:ea typeface="方正粗黑宋简体" panose="02000000000000000000" charset="-122"/>
            </a:endParaRPr>
          </a:p>
        </p:txBody>
      </p:sp>
      <p:sp>
        <p:nvSpPr>
          <p:cNvPr id="14" name="圆角矩形 13"/>
          <p:cNvSpPr/>
          <p:nvPr/>
        </p:nvSpPr>
        <p:spPr>
          <a:xfrm>
            <a:off x="5131435" y="4151630"/>
            <a:ext cx="1706880" cy="1384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方正粗黑宋简体" panose="02000000000000000000" charset="-122"/>
                <a:ea typeface="方正粗黑宋简体" panose="02000000000000000000" charset="-122"/>
              </a:rPr>
              <a:t>劳动者报酬</a:t>
            </a:r>
            <a:endParaRPr lang="zh-CN" altLang="en-US" sz="3200" b="1">
              <a:latin typeface="方正粗黑宋简体" panose="02000000000000000000" charset="-122"/>
              <a:ea typeface="方正粗黑宋简体" panose="02000000000000000000" charset="-122"/>
            </a:endParaRPr>
          </a:p>
        </p:txBody>
      </p:sp>
      <p:sp>
        <p:nvSpPr>
          <p:cNvPr id="15" name="圆角矩形 14"/>
          <p:cNvSpPr/>
          <p:nvPr/>
        </p:nvSpPr>
        <p:spPr>
          <a:xfrm>
            <a:off x="7527925" y="4151630"/>
            <a:ext cx="1706880" cy="1384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方正粗黑宋简体" panose="02000000000000000000" charset="-122"/>
                <a:ea typeface="方正粗黑宋简体" panose="02000000000000000000" charset="-122"/>
              </a:rPr>
              <a:t>应缴</a:t>
            </a:r>
            <a:endParaRPr lang="zh-CN" altLang="en-US" sz="3200" b="1">
              <a:latin typeface="方正粗黑宋简体" panose="02000000000000000000" charset="-122"/>
              <a:ea typeface="方正粗黑宋简体" panose="02000000000000000000" charset="-122"/>
            </a:endParaRPr>
          </a:p>
          <a:p>
            <a:pPr algn="ctr"/>
            <a:r>
              <a:rPr lang="zh-CN" altLang="en-US" sz="3200" b="1">
                <a:latin typeface="方正粗黑宋简体" panose="02000000000000000000" charset="-122"/>
                <a:ea typeface="方正粗黑宋简体" panose="02000000000000000000" charset="-122"/>
              </a:rPr>
              <a:t>税金</a:t>
            </a:r>
            <a:endParaRPr lang="zh-CN" altLang="en-US" sz="3200" b="1">
              <a:latin typeface="方正粗黑宋简体" panose="02000000000000000000" charset="-122"/>
              <a:ea typeface="方正粗黑宋简体" panose="02000000000000000000" charset="-122"/>
            </a:endParaRPr>
          </a:p>
        </p:txBody>
      </p:sp>
      <p:sp>
        <p:nvSpPr>
          <p:cNvPr id="16" name="圆角矩形 15"/>
          <p:cNvSpPr/>
          <p:nvPr/>
        </p:nvSpPr>
        <p:spPr>
          <a:xfrm>
            <a:off x="9924415" y="4151630"/>
            <a:ext cx="1706880" cy="1384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方正粗黑宋简体" panose="02000000000000000000" charset="-122"/>
                <a:ea typeface="方正粗黑宋简体" panose="02000000000000000000" charset="-122"/>
              </a:rPr>
              <a:t>实现的净利润</a:t>
            </a:r>
            <a:endParaRPr lang="zh-CN" altLang="en-US" sz="3200" b="1">
              <a:latin typeface="方正粗黑宋简体" panose="02000000000000000000" charset="-122"/>
              <a:ea typeface="方正粗黑宋简体" panose="02000000000000000000" charset="-122"/>
            </a:endParaRPr>
          </a:p>
        </p:txBody>
      </p:sp>
      <p:sp>
        <p:nvSpPr>
          <p:cNvPr id="17" name="加号 16"/>
          <p:cNvSpPr/>
          <p:nvPr/>
        </p:nvSpPr>
        <p:spPr>
          <a:xfrm>
            <a:off x="4498340" y="4460240"/>
            <a:ext cx="673100" cy="662305"/>
          </a:xfrm>
          <a:prstGeom prst="mathPlus">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等于号 19"/>
          <p:cNvSpPr/>
          <p:nvPr/>
        </p:nvSpPr>
        <p:spPr>
          <a:xfrm>
            <a:off x="2158365" y="4460240"/>
            <a:ext cx="568325" cy="662305"/>
          </a:xfrm>
          <a:prstGeom prst="mathEqual">
            <a:avLst>
              <a:gd name="adj1" fmla="val 23520"/>
              <a:gd name="adj2" fmla="val 18472"/>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1" name="加号 20"/>
          <p:cNvSpPr/>
          <p:nvPr/>
        </p:nvSpPr>
        <p:spPr>
          <a:xfrm>
            <a:off x="9251950" y="4512945"/>
            <a:ext cx="673100" cy="662305"/>
          </a:xfrm>
          <a:prstGeom prst="mathPlus">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加号 21"/>
          <p:cNvSpPr/>
          <p:nvPr/>
        </p:nvSpPr>
        <p:spPr>
          <a:xfrm>
            <a:off x="6875145" y="4512945"/>
            <a:ext cx="673100" cy="662305"/>
          </a:xfrm>
          <a:prstGeom prst="mathPlus">
            <a:avLst/>
          </a:prstGeom>
          <a:solidFill>
            <a:schemeClr val="accent3">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 presetClass="entr" presetSubtype="16" fill="hold" grpId="2"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ox(in)">
                                      <p:cBhvr>
                                        <p:cTn id="11" dur="20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1"/>
      <p:bldP spid="42" grpId="2"/>
      <p:bldP spid="4" grpId="0" bldLvl="0" animBg="1"/>
      <p:bldP spid="20" grpId="0" bldLvl="0" animBg="1"/>
      <p:bldP spid="13" grpId="0" bldLvl="0" animBg="1"/>
      <p:bldP spid="17" grpId="0" bldLvl="0" animBg="1"/>
      <p:bldP spid="14" grpId="0" bldLvl="0" animBg="1"/>
      <p:bldP spid="22" grpId="0" bldLvl="0" animBg="1"/>
      <p:bldP spid="15" grpId="0" bldLvl="0" animBg="1"/>
      <p:bldP spid="21" grpId="0" bldLvl="0" animBg="1"/>
      <p:bldP spid="16"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2" name="组合 42"/>
          <p:cNvGrpSpPr/>
          <p:nvPr/>
        </p:nvGrpSpPr>
        <p:grpSpPr>
          <a:xfrm>
            <a:off x="3540125" y="1460500"/>
            <a:ext cx="5111750" cy="808355"/>
            <a:chOff x="1029690" y="2360754"/>
            <a:chExt cx="1241202" cy="519113"/>
          </a:xfrm>
        </p:grpSpPr>
        <p:sp>
          <p:nvSpPr>
            <p:cNvPr id="44" name="对角圆角矩形 43"/>
            <p:cNvSpPr/>
            <p:nvPr/>
          </p:nvSpPr>
          <p:spPr>
            <a:xfrm>
              <a:off x="1029690" y="2360754"/>
              <a:ext cx="1241202" cy="519113"/>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TextBox 45"/>
            <p:cNvSpPr txBox="1"/>
            <p:nvPr/>
          </p:nvSpPr>
          <p:spPr>
            <a:xfrm>
              <a:off x="1029690" y="2402029"/>
              <a:ext cx="1223743" cy="414312"/>
            </a:xfrm>
            <a:prstGeom prst="rect">
              <a:avLst/>
            </a:prstGeom>
          </p:spPr>
          <p:txBody>
            <a:bodyPr>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0" cap="all" spc="0" normalizeH="0" baseline="0" noProof="0" dirty="0">
                  <a:ln w="0">
                    <a:noFill/>
                  </a:ln>
                  <a:solidFill>
                    <a:schemeClr val="bg1"/>
                  </a:solidFill>
                  <a:effectLst/>
                  <a:uLnTx/>
                  <a:uFillTx/>
                  <a:latin typeface="微软雅黑" panose="020B0503020204020204" charset="-122"/>
                  <a:ea typeface="微软雅黑" panose="020B0503020204020204" charset="-122"/>
                  <a:cs typeface="+mn-cs"/>
                </a:rPr>
                <a:t>3.</a:t>
              </a:r>
              <a:r>
                <a:rPr kumimoji="0" lang="zh-CN" altLang="en-US" sz="3600" b="1" i="0" u="none" strike="noStrike" kern="0" cap="all" spc="0" normalizeH="0" baseline="0" noProof="0" dirty="0">
                  <a:ln w="0">
                    <a:noFill/>
                  </a:ln>
                  <a:solidFill>
                    <a:schemeClr val="bg1"/>
                  </a:solidFill>
                  <a:effectLst/>
                  <a:uLnTx/>
                  <a:uFillTx/>
                  <a:latin typeface="微软雅黑" panose="020B0503020204020204" charset="-122"/>
                  <a:ea typeface="微软雅黑" panose="020B0503020204020204" charset="-122"/>
                  <a:cs typeface="+mn-cs"/>
                </a:rPr>
                <a:t>工业增加值率</a:t>
              </a:r>
              <a:endParaRPr kumimoji="0" lang="en-US" altLang="zh-CN" sz="3600" b="1" i="0" u="none" strike="noStrike" kern="0" cap="all" spc="0" normalizeH="0" baseline="0" noProof="0" dirty="0">
                <a:ln w="0">
                  <a:noFill/>
                </a:ln>
                <a:solidFill>
                  <a:schemeClr val="bg1"/>
                </a:solidFill>
                <a:effectLst/>
                <a:uLnTx/>
                <a:uFillTx/>
                <a:latin typeface="微软雅黑" panose="020B0503020204020204" charset="-122"/>
                <a:ea typeface="微软雅黑" panose="020B0503020204020204" charset="-122"/>
                <a:cs typeface="+mn-cs"/>
              </a:endParaRPr>
            </a:p>
          </p:txBody>
        </p:sp>
      </p:grpSp>
      <p:sp>
        <p:nvSpPr>
          <p:cNvPr id="42" name="文本框 41"/>
          <p:cNvSpPr txBox="1"/>
          <p:nvPr/>
        </p:nvSpPr>
        <p:spPr>
          <a:xfrm>
            <a:off x="1871345" y="2546350"/>
            <a:ext cx="8448040" cy="1076325"/>
          </a:xfrm>
          <a:prstGeom prst="rect">
            <a:avLst/>
          </a:prstGeom>
          <a:noFill/>
        </p:spPr>
        <p:txBody>
          <a:bodyPr wrap="square" rtlCol="0">
            <a:spAutoFit/>
          </a:bodyPr>
          <a:p>
            <a:r>
              <a:rPr lang="en-US" altLang="zh-CN" sz="3200">
                <a:solidFill>
                  <a:schemeClr val="tx1"/>
                </a:solidFill>
                <a:latin typeface="方正粗黑宋简体" panose="02000000000000000000" charset="-122"/>
                <a:ea typeface="方正粗黑宋简体" panose="02000000000000000000" charset="-122"/>
                <a:sym typeface="+mn-ea"/>
              </a:rPr>
              <a:t>       </a:t>
            </a:r>
            <a:r>
              <a:rPr lang="zh-CN" altLang="en-US" sz="3200">
                <a:solidFill>
                  <a:schemeClr val="tx1"/>
                </a:solidFill>
                <a:latin typeface="方正粗黑宋简体" panose="02000000000000000000" charset="-122"/>
                <a:ea typeface="方正粗黑宋简体" panose="02000000000000000000" charset="-122"/>
                <a:sym typeface="+mn-ea"/>
              </a:rPr>
              <a:t>工业增加值率指在一定时期内某个企业或地区的工业增加值占其工业总产值的比重。</a:t>
            </a:r>
            <a:endParaRPr lang="zh-CN" altLang="en-US" sz="3200">
              <a:solidFill>
                <a:schemeClr val="tx1"/>
              </a:solidFill>
              <a:latin typeface="方正粗黑宋简体" panose="02000000000000000000" charset="-122"/>
              <a:ea typeface="方正粗黑宋简体" panose="02000000000000000000" charset="-122"/>
              <a:sym typeface="+mn-ea"/>
            </a:endParaRPr>
          </a:p>
        </p:txBody>
      </p:sp>
      <p:sp>
        <p:nvSpPr>
          <p:cNvPr id="5" name="矩形 4"/>
          <p:cNvSpPr/>
          <p:nvPr/>
        </p:nvSpPr>
        <p:spPr>
          <a:xfrm>
            <a:off x="981075" y="3757295"/>
            <a:ext cx="2404110" cy="1446530"/>
          </a:xfrm>
          <a:prstGeom prst="rect">
            <a:avLst/>
          </a:prstGeom>
          <a:solidFill>
            <a:srgbClr val="C00000"/>
          </a:solidFill>
          <a:ln w="9525">
            <a:noFill/>
          </a:ln>
        </p:spPr>
        <p:txBody>
          <a:bodyPr wrap="none" anchor="ctr" anchorCtr="1"/>
          <a:p>
            <a:pPr algn="ctr"/>
            <a:r>
              <a:rPr lang="zh-CN" altLang="en-US" sz="4800" dirty="0">
                <a:solidFill>
                  <a:schemeClr val="bg1"/>
                </a:solidFill>
                <a:latin typeface="华康俪金黑W8(P)" panose="020B0800000000000000" charset="-122"/>
                <a:ea typeface="华康俪金黑W8(P)" panose="020B0800000000000000" charset="-122"/>
              </a:rPr>
              <a:t>烟、酒</a:t>
            </a:r>
            <a:endParaRPr lang="zh-CN" altLang="en-US" sz="4800" dirty="0">
              <a:solidFill>
                <a:schemeClr val="bg1"/>
              </a:solidFill>
              <a:latin typeface="华康俪金黑W8(P)" panose="020B0800000000000000" charset="-122"/>
              <a:ea typeface="华康俪金黑W8(P)" panose="020B0800000000000000" charset="-122"/>
            </a:endParaRPr>
          </a:p>
        </p:txBody>
      </p:sp>
      <p:sp>
        <p:nvSpPr>
          <p:cNvPr id="23" name="矩形 22"/>
          <p:cNvSpPr/>
          <p:nvPr/>
        </p:nvSpPr>
        <p:spPr>
          <a:xfrm>
            <a:off x="965835" y="5203825"/>
            <a:ext cx="2404110" cy="939800"/>
          </a:xfrm>
          <a:prstGeom prst="rect">
            <a:avLst/>
          </a:prstGeom>
          <a:solidFill>
            <a:schemeClr val="accent4">
              <a:lumMod val="20000"/>
              <a:lumOff val="80000"/>
              <a:alpha val="71000"/>
            </a:schemeClr>
          </a:solidFill>
          <a:ln w="9525">
            <a:solidFill>
              <a:schemeClr val="accent2">
                <a:lumMod val="75000"/>
              </a:schemeClr>
            </a:solidFill>
          </a:ln>
        </p:spPr>
        <p:txBody>
          <a:bodyPr wrap="none" anchor="ctr" anchorCtr="1"/>
          <a:p>
            <a:pPr algn="ctr"/>
            <a:endParaRPr lang="zh-CN" altLang="en-US" sz="3600" b="1" dirty="0">
              <a:solidFill>
                <a:schemeClr val="bg1"/>
              </a:solidFill>
              <a:latin typeface="微软雅黑" panose="020B0503020204020204" charset="-122"/>
              <a:ea typeface="微软雅黑" panose="020B0503020204020204" charset="-122"/>
            </a:endParaRPr>
          </a:p>
        </p:txBody>
      </p:sp>
      <p:sp>
        <p:nvSpPr>
          <p:cNvPr id="6" name="TextBox 28"/>
          <p:cNvSpPr txBox="1"/>
          <p:nvPr/>
        </p:nvSpPr>
        <p:spPr>
          <a:xfrm rot="10800000" flipH="1" flipV="1">
            <a:off x="1207770" y="5319395"/>
            <a:ext cx="1931035" cy="607695"/>
          </a:xfrm>
          <a:prstGeom prst="rect">
            <a:avLst/>
          </a:prstGeom>
          <a:noFill/>
          <a:ln w="9525">
            <a:noFill/>
          </a:ln>
        </p:spPr>
        <p:txBody>
          <a:bodyPr wrap="square" anchor="t">
            <a:spAutoFit/>
          </a:bodyPr>
          <a:p>
            <a:pPr algn="ctr">
              <a:lnSpc>
                <a:spcPct val="120000"/>
              </a:lnSpc>
            </a:pPr>
            <a:r>
              <a:rPr lang="en-US" altLang="zh-CN" sz="2800" dirty="0">
                <a:solidFill>
                  <a:srgbClr val="C00000"/>
                </a:solidFill>
                <a:latin typeface="微软雅黑" panose="020B0503020204020204" charset="-122"/>
                <a:ea typeface="微软雅黑" panose="020B0503020204020204" charset="-122"/>
              </a:rPr>
              <a:t>50%</a:t>
            </a:r>
            <a:r>
              <a:rPr lang="zh-CN" altLang="en-US" sz="2800" dirty="0">
                <a:solidFill>
                  <a:srgbClr val="C00000"/>
                </a:solidFill>
                <a:latin typeface="微软雅黑" panose="020B0503020204020204" charset="-122"/>
                <a:ea typeface="微软雅黑" panose="020B0503020204020204" charset="-122"/>
              </a:rPr>
              <a:t>以上</a:t>
            </a:r>
            <a:endParaRPr lang="zh-CN" altLang="en-US" sz="2800" dirty="0">
              <a:solidFill>
                <a:srgbClr val="C00000"/>
              </a:solidFill>
              <a:latin typeface="微软雅黑" panose="020B0503020204020204" charset="-122"/>
              <a:ea typeface="微软雅黑" panose="020B0503020204020204" charset="-122"/>
            </a:endParaRPr>
          </a:p>
        </p:txBody>
      </p:sp>
      <p:sp>
        <p:nvSpPr>
          <p:cNvPr id="7" name="矩形 6"/>
          <p:cNvSpPr/>
          <p:nvPr/>
        </p:nvSpPr>
        <p:spPr>
          <a:xfrm>
            <a:off x="4686300" y="3738245"/>
            <a:ext cx="2404110" cy="1446530"/>
          </a:xfrm>
          <a:prstGeom prst="rect">
            <a:avLst/>
          </a:prstGeom>
          <a:solidFill>
            <a:srgbClr val="C00000"/>
          </a:solidFill>
          <a:ln w="9525">
            <a:noFill/>
          </a:ln>
        </p:spPr>
        <p:txBody>
          <a:bodyPr wrap="none" anchor="ctr" anchorCtr="1"/>
          <a:p>
            <a:pPr algn="ctr"/>
            <a:r>
              <a:rPr lang="zh-CN" altLang="en-US" sz="4800" dirty="0">
                <a:solidFill>
                  <a:schemeClr val="bg1"/>
                </a:solidFill>
                <a:latin typeface="华康俪金黑W8(P)" panose="020B0800000000000000" charset="-122"/>
                <a:ea typeface="华康俪金黑W8(P)" panose="020B0800000000000000" charset="-122"/>
              </a:rPr>
              <a:t>新能源</a:t>
            </a:r>
            <a:endParaRPr lang="zh-CN" altLang="en-US" sz="4800" dirty="0">
              <a:solidFill>
                <a:schemeClr val="bg1"/>
              </a:solidFill>
              <a:latin typeface="华康俪金黑W8(P)" panose="020B0800000000000000" charset="-122"/>
              <a:ea typeface="华康俪金黑W8(P)" panose="020B0800000000000000" charset="-122"/>
            </a:endParaRPr>
          </a:p>
        </p:txBody>
      </p:sp>
      <p:sp>
        <p:nvSpPr>
          <p:cNvPr id="8" name="矩形 7"/>
          <p:cNvSpPr/>
          <p:nvPr/>
        </p:nvSpPr>
        <p:spPr>
          <a:xfrm>
            <a:off x="4686300" y="5184775"/>
            <a:ext cx="2404110" cy="939800"/>
          </a:xfrm>
          <a:prstGeom prst="rect">
            <a:avLst/>
          </a:prstGeom>
          <a:solidFill>
            <a:schemeClr val="accent4">
              <a:lumMod val="20000"/>
              <a:lumOff val="80000"/>
              <a:alpha val="71000"/>
            </a:schemeClr>
          </a:solidFill>
          <a:ln w="9525">
            <a:solidFill>
              <a:schemeClr val="accent2">
                <a:lumMod val="75000"/>
              </a:schemeClr>
            </a:solidFill>
          </a:ln>
        </p:spPr>
        <p:txBody>
          <a:bodyPr wrap="none" anchor="ctr" anchorCtr="1"/>
          <a:p>
            <a:pPr algn="ctr"/>
            <a:endParaRPr lang="zh-CN" altLang="en-US" sz="3600" b="1" dirty="0">
              <a:solidFill>
                <a:schemeClr val="bg1"/>
              </a:solidFill>
              <a:latin typeface="微软雅黑" panose="020B0503020204020204" charset="-122"/>
              <a:ea typeface="微软雅黑" panose="020B0503020204020204" charset="-122"/>
            </a:endParaRPr>
          </a:p>
        </p:txBody>
      </p:sp>
      <p:sp>
        <p:nvSpPr>
          <p:cNvPr id="9" name="TextBox 28"/>
          <p:cNvSpPr txBox="1"/>
          <p:nvPr/>
        </p:nvSpPr>
        <p:spPr>
          <a:xfrm rot="10800000" flipH="1" flipV="1">
            <a:off x="4912995" y="5360035"/>
            <a:ext cx="1931035" cy="607695"/>
          </a:xfrm>
          <a:prstGeom prst="rect">
            <a:avLst/>
          </a:prstGeom>
          <a:noFill/>
          <a:ln w="9525">
            <a:noFill/>
          </a:ln>
        </p:spPr>
        <p:txBody>
          <a:bodyPr wrap="square" anchor="t">
            <a:spAutoFit/>
          </a:bodyPr>
          <a:p>
            <a:pPr algn="ctr">
              <a:lnSpc>
                <a:spcPct val="120000"/>
              </a:lnSpc>
            </a:pPr>
            <a:r>
              <a:rPr lang="en-US" altLang="zh-CN" sz="2800" dirty="0">
                <a:solidFill>
                  <a:srgbClr val="C00000"/>
                </a:solidFill>
                <a:latin typeface="微软雅黑" panose="020B0503020204020204" charset="-122"/>
                <a:ea typeface="微软雅黑" panose="020B0503020204020204" charset="-122"/>
              </a:rPr>
              <a:t>40%</a:t>
            </a:r>
            <a:r>
              <a:rPr lang="zh-CN" altLang="en-US" sz="2800" dirty="0">
                <a:solidFill>
                  <a:srgbClr val="C00000"/>
                </a:solidFill>
                <a:latin typeface="微软雅黑" panose="020B0503020204020204" charset="-122"/>
                <a:ea typeface="微软雅黑" panose="020B0503020204020204" charset="-122"/>
              </a:rPr>
              <a:t>左右</a:t>
            </a:r>
            <a:endParaRPr lang="zh-CN" altLang="en-US" sz="2800" dirty="0">
              <a:solidFill>
                <a:srgbClr val="C00000"/>
              </a:solidFill>
              <a:latin typeface="微软雅黑" panose="020B0503020204020204" charset="-122"/>
              <a:ea typeface="微软雅黑" panose="020B0503020204020204" charset="-122"/>
            </a:endParaRPr>
          </a:p>
        </p:txBody>
      </p:sp>
      <p:sp>
        <p:nvSpPr>
          <p:cNvPr id="11" name="矩形 10"/>
          <p:cNvSpPr/>
          <p:nvPr/>
        </p:nvSpPr>
        <p:spPr>
          <a:xfrm>
            <a:off x="8322310" y="3757295"/>
            <a:ext cx="2404110" cy="1446530"/>
          </a:xfrm>
          <a:prstGeom prst="rect">
            <a:avLst/>
          </a:prstGeom>
          <a:solidFill>
            <a:srgbClr val="C00000"/>
          </a:solidFill>
          <a:ln w="9525">
            <a:noFill/>
          </a:ln>
        </p:spPr>
        <p:txBody>
          <a:bodyPr wrap="none" anchor="ctr" anchorCtr="1"/>
          <a:p>
            <a:pPr algn="ctr"/>
            <a:r>
              <a:rPr lang="zh-CN" altLang="en-US" sz="4800" dirty="0">
                <a:solidFill>
                  <a:schemeClr val="bg1"/>
                </a:solidFill>
                <a:latin typeface="华康俪金黑W8(P)" panose="020B0800000000000000" charset="-122"/>
                <a:ea typeface="华康俪金黑W8(P)" panose="020B0800000000000000" charset="-122"/>
              </a:rPr>
              <a:t>制造业</a:t>
            </a:r>
            <a:endParaRPr lang="zh-CN" altLang="en-US" sz="4800" dirty="0">
              <a:solidFill>
                <a:schemeClr val="bg1"/>
              </a:solidFill>
              <a:latin typeface="华康俪金黑W8(P)" panose="020B0800000000000000" charset="-122"/>
              <a:ea typeface="华康俪金黑W8(P)" panose="020B0800000000000000" charset="-122"/>
            </a:endParaRPr>
          </a:p>
        </p:txBody>
      </p:sp>
      <p:sp>
        <p:nvSpPr>
          <p:cNvPr id="12" name="矩形 11"/>
          <p:cNvSpPr/>
          <p:nvPr/>
        </p:nvSpPr>
        <p:spPr>
          <a:xfrm>
            <a:off x="8322310" y="5203825"/>
            <a:ext cx="2404110" cy="939800"/>
          </a:xfrm>
          <a:prstGeom prst="rect">
            <a:avLst/>
          </a:prstGeom>
          <a:solidFill>
            <a:schemeClr val="accent4">
              <a:lumMod val="20000"/>
              <a:lumOff val="80000"/>
              <a:alpha val="71000"/>
            </a:schemeClr>
          </a:solidFill>
          <a:ln w="9525">
            <a:solidFill>
              <a:schemeClr val="accent2">
                <a:lumMod val="75000"/>
              </a:schemeClr>
            </a:solidFill>
          </a:ln>
        </p:spPr>
        <p:txBody>
          <a:bodyPr wrap="none" anchor="ctr" anchorCtr="1"/>
          <a:p>
            <a:pPr algn="ctr"/>
            <a:endParaRPr lang="zh-CN" altLang="en-US" sz="3600" b="1" dirty="0">
              <a:solidFill>
                <a:schemeClr val="bg1"/>
              </a:solidFill>
              <a:latin typeface="微软雅黑" panose="020B0503020204020204" charset="-122"/>
              <a:ea typeface="微软雅黑" panose="020B0503020204020204" charset="-122"/>
            </a:endParaRPr>
          </a:p>
        </p:txBody>
      </p:sp>
      <p:sp>
        <p:nvSpPr>
          <p:cNvPr id="18" name="TextBox 28"/>
          <p:cNvSpPr txBox="1"/>
          <p:nvPr/>
        </p:nvSpPr>
        <p:spPr>
          <a:xfrm rot="10800000" flipH="1" flipV="1">
            <a:off x="8549005" y="5319395"/>
            <a:ext cx="1931035" cy="607695"/>
          </a:xfrm>
          <a:prstGeom prst="rect">
            <a:avLst/>
          </a:prstGeom>
          <a:noFill/>
          <a:ln w="9525">
            <a:noFill/>
          </a:ln>
        </p:spPr>
        <p:txBody>
          <a:bodyPr wrap="square" anchor="t">
            <a:spAutoFit/>
          </a:bodyPr>
          <a:p>
            <a:pPr algn="ctr">
              <a:lnSpc>
                <a:spcPct val="120000"/>
              </a:lnSpc>
            </a:pPr>
            <a:r>
              <a:rPr lang="en-US" altLang="zh-CN" sz="2800" dirty="0">
                <a:solidFill>
                  <a:srgbClr val="C00000"/>
                </a:solidFill>
                <a:latin typeface="微软雅黑" panose="020B0503020204020204" charset="-122"/>
                <a:ea typeface="微软雅黑" panose="020B0503020204020204" charset="-122"/>
              </a:rPr>
              <a:t>25%</a:t>
            </a:r>
            <a:r>
              <a:rPr lang="zh-CN" altLang="en-US" sz="2800" dirty="0">
                <a:solidFill>
                  <a:srgbClr val="C00000"/>
                </a:solidFill>
                <a:latin typeface="微软雅黑" panose="020B0503020204020204" charset="-122"/>
                <a:ea typeface="微软雅黑" panose="020B0503020204020204" charset="-122"/>
              </a:rPr>
              <a:t>左右</a:t>
            </a:r>
            <a:endParaRPr lang="zh-CN" altLang="en-US" sz="2800"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1000" fill="hold"/>
                                        <p:tgtEl>
                                          <p:spTgt spid="42"/>
                                        </p:tgtEl>
                                        <p:attrNameLst>
                                          <p:attrName>ppt_w</p:attrName>
                                        </p:attrNameLst>
                                      </p:cBhvr>
                                      <p:tavLst>
                                        <p:tav tm="0">
                                          <p:val>
                                            <p:strVal val="#ppt_w*0.70"/>
                                          </p:val>
                                        </p:tav>
                                        <p:tav tm="100000">
                                          <p:val>
                                            <p:strVal val="#ppt_w"/>
                                          </p:val>
                                        </p:tav>
                                      </p:tavLst>
                                    </p:anim>
                                    <p:anim calcmode="lin" valueType="num">
                                      <p:cBhvr>
                                        <p:cTn id="11" dur="1000" fill="hold"/>
                                        <p:tgtEl>
                                          <p:spTgt spid="42"/>
                                        </p:tgtEl>
                                        <p:attrNameLst>
                                          <p:attrName>ppt_h</p:attrName>
                                        </p:attrNameLst>
                                      </p:cBhvr>
                                      <p:tavLst>
                                        <p:tav tm="0">
                                          <p:val>
                                            <p:strVal val="#ppt_h"/>
                                          </p:val>
                                        </p:tav>
                                        <p:tav tm="100000">
                                          <p:val>
                                            <p:strVal val="#ppt_h"/>
                                          </p:val>
                                        </p:tav>
                                      </p:tavLst>
                                    </p:anim>
                                    <p:animEffect transition="in" filter="fade">
                                      <p:cBhvr>
                                        <p:cTn id="12" dur="1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 grpId="0" animBg="1"/>
      <p:bldP spid="23" grpId="0" animBg="1"/>
      <p:bldP spid="6" grpId="0"/>
      <p:bldP spid="7" grpId="0" animBg="1"/>
      <p:bldP spid="8" grpId="0" animBg="1"/>
      <p:bldP spid="9" grpId="0"/>
      <p:bldP spid="11" grpId="0" animBg="1"/>
      <p:bldP spid="12" grpId="0" animBg="1"/>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703580" y="1784985"/>
            <a:ext cx="10786110" cy="358076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4000" i="0" u="none" strike="noStrike" kern="0" cap="all" spc="0" normalizeH="0" baseline="0">
                <a:ln w="0">
                  <a:noFill/>
                </a:ln>
                <a:latin typeface="方正粗黑宋简体" panose="02000000000000000000" charset="-122"/>
                <a:ea typeface="方正粗黑宋简体" panose="02000000000000000000" charset="-122"/>
                <a:cs typeface="+mn-cs"/>
              </a:rPr>
              <a:t>我市是以</a:t>
            </a:r>
            <a:r>
              <a:rPr kumimoji="0" lang="zh-CN" altLang="en-US" sz="54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制造业</a:t>
            </a:r>
            <a:r>
              <a:rPr kumimoji="0" lang="zh-CN" altLang="en-US" sz="4000" i="0" u="none" strike="noStrike" kern="0" cap="all" spc="0" normalizeH="0" baseline="0">
                <a:ln w="0">
                  <a:noFill/>
                </a:ln>
                <a:latin typeface="方正粗黑宋简体" panose="02000000000000000000" charset="-122"/>
                <a:ea typeface="方正粗黑宋简体" panose="02000000000000000000" charset="-122"/>
                <a:cs typeface="+mn-cs"/>
              </a:rPr>
              <a:t>为主的城市，全市综合工业增加值率大约在</a:t>
            </a:r>
            <a:r>
              <a:rPr kumimoji="0" lang="zh-CN" altLang="en-US" sz="54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30%-35%</a:t>
            </a:r>
            <a:r>
              <a:rPr kumimoji="0" lang="zh-CN" altLang="en-US" sz="4000" i="0" u="none" strike="noStrike" kern="0" cap="all" spc="0" normalizeH="0" baseline="0">
                <a:ln w="0">
                  <a:noFill/>
                </a:ln>
                <a:latin typeface="方正粗黑宋简体" panose="02000000000000000000" charset="-122"/>
                <a:ea typeface="方正粗黑宋简体" panose="02000000000000000000" charset="-122"/>
                <a:cs typeface="+mn-cs"/>
              </a:rPr>
              <a:t>之间，与榆林、延安相比，工业增加值率</a:t>
            </a:r>
            <a:r>
              <a:rPr kumimoji="0" lang="zh-CN" altLang="en-US" sz="54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明显偏低</a:t>
            </a:r>
            <a:r>
              <a:rPr kumimoji="0" lang="zh-CN" altLang="en-US"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a:t>
            </a:r>
            <a:endParaRPr kumimoji="0" lang="zh-CN" altLang="en-US"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圆角矩形 2"/>
          <p:cNvSpPr/>
          <p:nvPr/>
        </p:nvSpPr>
        <p:spPr>
          <a:xfrm>
            <a:off x="3140075" y="2569210"/>
            <a:ext cx="7499350" cy="679450"/>
          </a:xfrm>
          <a:prstGeom prst="roundRect">
            <a:avLst/>
          </a:prstGeom>
          <a:solidFill>
            <a:schemeClr val="accent4">
              <a:lumMod val="20000"/>
              <a:lumOff val="80000"/>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4" name="圆角矩形 3"/>
          <p:cNvSpPr/>
          <p:nvPr/>
        </p:nvSpPr>
        <p:spPr>
          <a:xfrm rot="2441297">
            <a:off x="3004820" y="2762885"/>
            <a:ext cx="293688" cy="2984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3" name="矩形 12"/>
          <p:cNvSpPr/>
          <p:nvPr/>
        </p:nvSpPr>
        <p:spPr>
          <a:xfrm>
            <a:off x="3503930" y="2659380"/>
            <a:ext cx="6922770" cy="460375"/>
          </a:xfrm>
          <a:prstGeom prst="rect">
            <a:avLst/>
          </a:prstGeom>
          <a:noFill/>
          <a:ln w="9525">
            <a:noFill/>
          </a:ln>
        </p:spPr>
        <p:txBody>
          <a:bodyPr wrap="square" anchor="t">
            <a:spAutoFit/>
          </a:bodyPr>
          <a:p>
            <a:r>
              <a:rPr lang="zh-CN" altLang="en-US" sz="2400">
                <a:solidFill>
                  <a:srgbClr val="FF0000"/>
                </a:solidFill>
                <a:latin typeface="方正粗黑宋简体" panose="02000000000000000000" charset="-122"/>
                <a:ea typeface="方正粗黑宋简体" panose="02000000000000000000" charset="-122"/>
                <a:sym typeface="+mn-ea"/>
              </a:rPr>
              <a:t>聚焦“1459”工程，做大工业，增加总量；</a:t>
            </a:r>
            <a:endParaRPr lang="zh-CN" altLang="en-US" sz="2400" b="1" dirty="0">
              <a:solidFill>
                <a:srgbClr val="404040"/>
              </a:solidFill>
            </a:endParaRPr>
          </a:p>
        </p:txBody>
      </p:sp>
      <p:sp>
        <p:nvSpPr>
          <p:cNvPr id="22" name="矩形 21"/>
          <p:cNvSpPr/>
          <p:nvPr/>
        </p:nvSpPr>
        <p:spPr>
          <a:xfrm>
            <a:off x="1552575" y="1309370"/>
            <a:ext cx="9086850" cy="790575"/>
          </a:xfrm>
          <a:prstGeom prst="rect">
            <a:avLst/>
          </a:prstGeom>
          <a:solidFill>
            <a:srgbClr val="C00000"/>
          </a:solidFill>
          <a:ln w="9525">
            <a:noFill/>
          </a:ln>
        </p:spPr>
        <p:txBody>
          <a:bodyPr wrap="none" anchor="ctr" anchorCtr="1"/>
          <a:p>
            <a:pPr algn="ctr"/>
            <a:r>
              <a:rPr lang="zh-CN" altLang="en-US" sz="3600" b="1" dirty="0">
                <a:solidFill>
                  <a:schemeClr val="bg1"/>
                </a:solidFill>
                <a:latin typeface="微软雅黑" panose="020B0503020204020204" charset="-122"/>
                <a:ea typeface="微软雅黑" panose="020B0503020204020204" charset="-122"/>
              </a:rPr>
              <a:t>提高工业增加值率</a:t>
            </a:r>
            <a:endParaRPr lang="zh-CN" altLang="en-US" sz="3600" b="1" dirty="0">
              <a:solidFill>
                <a:schemeClr val="bg1"/>
              </a:solidFill>
              <a:latin typeface="微软雅黑" panose="020B0503020204020204" charset="-122"/>
              <a:ea typeface="微软雅黑" panose="020B0503020204020204" charset="-122"/>
            </a:endParaRPr>
          </a:p>
        </p:txBody>
      </p:sp>
      <p:sp>
        <p:nvSpPr>
          <p:cNvPr id="24" name="Round Same Side Corner Rectangle 23"/>
          <p:cNvSpPr/>
          <p:nvPr/>
        </p:nvSpPr>
        <p:spPr>
          <a:xfrm rot="16200000">
            <a:off x="1937385" y="2545080"/>
            <a:ext cx="609600" cy="658495"/>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fontAlgn="auto"/>
            <a:r>
              <a:rPr lang="en-US" altLang="zh-CN" sz="2800">
                <a:solidFill>
                  <a:schemeClr val="bg1">
                    <a:lumMod val="50000"/>
                    <a:lumOff val="50000"/>
                  </a:schemeClr>
                </a:solidFill>
                <a:latin typeface="Impact" panose="020B0806030902050204" charset="0"/>
                <a:sym typeface="+mn-ea"/>
              </a:rPr>
              <a:t>1</a:t>
            </a:r>
            <a:endParaRPr lang="en-US" altLang="zh-CN" sz="2800">
              <a:solidFill>
                <a:schemeClr val="bg1">
                  <a:lumMod val="50000"/>
                  <a:lumOff val="50000"/>
                </a:schemeClr>
              </a:solidFill>
              <a:latin typeface="Impact" panose="020B0806030902050204" charset="0"/>
              <a:sym typeface="+mn-ea"/>
            </a:endParaRPr>
          </a:p>
        </p:txBody>
      </p:sp>
      <p:sp>
        <p:nvSpPr>
          <p:cNvPr id="25" name="Round Same Side Corner Rectangle 23"/>
          <p:cNvSpPr/>
          <p:nvPr/>
        </p:nvSpPr>
        <p:spPr>
          <a:xfrm rot="16200000">
            <a:off x="1937385" y="3564890"/>
            <a:ext cx="609600" cy="658495"/>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fontAlgn="auto"/>
            <a:r>
              <a:rPr lang="en-US" altLang="zh-CN" sz="2800" b="1">
                <a:solidFill>
                  <a:schemeClr val="bg1">
                    <a:lumMod val="50000"/>
                    <a:lumOff val="50000"/>
                  </a:schemeClr>
                </a:solidFill>
                <a:latin typeface="Impact" panose="020B0806030902050204" charset="0"/>
                <a:sym typeface="+mn-ea"/>
              </a:rPr>
              <a:t>2</a:t>
            </a:r>
            <a:endParaRPr lang="en-US" altLang="zh-CN" sz="2800" b="1">
              <a:solidFill>
                <a:schemeClr val="bg1">
                  <a:lumMod val="50000"/>
                  <a:lumOff val="50000"/>
                </a:schemeClr>
              </a:solidFill>
              <a:latin typeface="Impact" panose="020B0806030902050204" charset="0"/>
              <a:sym typeface="+mn-ea"/>
            </a:endParaRPr>
          </a:p>
        </p:txBody>
      </p:sp>
      <p:sp>
        <p:nvSpPr>
          <p:cNvPr id="30" name="Round Same Side Corner Rectangle 23"/>
          <p:cNvSpPr/>
          <p:nvPr/>
        </p:nvSpPr>
        <p:spPr>
          <a:xfrm rot="16200000">
            <a:off x="1947545" y="4743450"/>
            <a:ext cx="609600" cy="658495"/>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fontAlgn="auto"/>
            <a:r>
              <a:rPr lang="en-US" altLang="zh-CN" sz="2800" b="1">
                <a:solidFill>
                  <a:schemeClr val="bg1">
                    <a:lumMod val="50000"/>
                    <a:lumOff val="50000"/>
                  </a:schemeClr>
                </a:solidFill>
                <a:latin typeface="Impact" panose="020B0806030902050204" charset="0"/>
                <a:sym typeface="+mn-ea"/>
              </a:rPr>
              <a:t>3</a:t>
            </a:r>
            <a:endParaRPr lang="en-US" altLang="zh-CN" sz="2800" b="1">
              <a:solidFill>
                <a:schemeClr val="bg1">
                  <a:lumMod val="50000"/>
                  <a:lumOff val="50000"/>
                </a:schemeClr>
              </a:solidFill>
              <a:latin typeface="Impact" panose="020B0806030902050204" charset="0"/>
              <a:sym typeface="+mn-ea"/>
            </a:endParaRPr>
          </a:p>
        </p:txBody>
      </p:sp>
      <p:sp>
        <p:nvSpPr>
          <p:cNvPr id="33" name="圆角矩形 32"/>
          <p:cNvSpPr/>
          <p:nvPr/>
        </p:nvSpPr>
        <p:spPr>
          <a:xfrm>
            <a:off x="3121025" y="3528695"/>
            <a:ext cx="7499350" cy="679450"/>
          </a:xfrm>
          <a:prstGeom prst="roundRect">
            <a:avLst/>
          </a:prstGeom>
          <a:solidFill>
            <a:schemeClr val="accent4">
              <a:lumMod val="20000"/>
              <a:lumOff val="80000"/>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4" name="圆角矩形 33"/>
          <p:cNvSpPr/>
          <p:nvPr/>
        </p:nvSpPr>
        <p:spPr>
          <a:xfrm rot="2441297">
            <a:off x="2985770" y="3722370"/>
            <a:ext cx="293688" cy="2984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5" name="矩形 34"/>
          <p:cNvSpPr/>
          <p:nvPr/>
        </p:nvSpPr>
        <p:spPr>
          <a:xfrm>
            <a:off x="3484880" y="3618865"/>
            <a:ext cx="6922770" cy="460375"/>
          </a:xfrm>
          <a:prstGeom prst="rect">
            <a:avLst/>
          </a:prstGeom>
          <a:noFill/>
          <a:ln w="9525">
            <a:noFill/>
          </a:ln>
        </p:spPr>
        <p:txBody>
          <a:bodyPr wrap="square" anchor="t">
            <a:spAutoFit/>
          </a:bodyPr>
          <a:p>
            <a:r>
              <a:rPr lang="zh-CN" altLang="en-US" sz="2400">
                <a:solidFill>
                  <a:srgbClr val="FF0000"/>
                </a:solidFill>
                <a:latin typeface="方正粗黑宋简体" panose="02000000000000000000" charset="-122"/>
                <a:ea typeface="方正粗黑宋简体" panose="02000000000000000000" charset="-122"/>
                <a:sym typeface="+mn-ea"/>
              </a:rPr>
              <a:t>继续调整产业结构，大力发展高附加值产业；</a:t>
            </a:r>
            <a:endParaRPr lang="zh-CN" altLang="en-US" sz="2400" b="1" dirty="0">
              <a:solidFill>
                <a:srgbClr val="404040"/>
              </a:solidFill>
            </a:endParaRPr>
          </a:p>
        </p:txBody>
      </p:sp>
      <p:sp>
        <p:nvSpPr>
          <p:cNvPr id="36" name="圆角矩形 35"/>
          <p:cNvSpPr/>
          <p:nvPr/>
        </p:nvSpPr>
        <p:spPr>
          <a:xfrm>
            <a:off x="3116580" y="4546600"/>
            <a:ext cx="7499350" cy="1030605"/>
          </a:xfrm>
          <a:prstGeom prst="roundRect">
            <a:avLst/>
          </a:prstGeom>
          <a:solidFill>
            <a:schemeClr val="accent4">
              <a:lumMod val="20000"/>
              <a:lumOff val="80000"/>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7" name="圆角矩形 36"/>
          <p:cNvSpPr/>
          <p:nvPr/>
        </p:nvSpPr>
        <p:spPr>
          <a:xfrm rot="2441297">
            <a:off x="2981325" y="4900930"/>
            <a:ext cx="293688" cy="2984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8" name="矩形 37"/>
          <p:cNvSpPr/>
          <p:nvPr/>
        </p:nvSpPr>
        <p:spPr>
          <a:xfrm>
            <a:off x="3236595" y="4636770"/>
            <a:ext cx="7645400" cy="1198880"/>
          </a:xfrm>
          <a:prstGeom prst="rect">
            <a:avLst/>
          </a:prstGeom>
          <a:noFill/>
          <a:ln w="9525">
            <a:noFill/>
          </a:ln>
        </p:spPr>
        <p:txBody>
          <a:bodyPr wrap="square" anchor="t">
            <a:spAutoFit/>
          </a:bodyPr>
          <a:p>
            <a:r>
              <a:rPr lang="zh-CN" altLang="en-US" sz="2400">
                <a:solidFill>
                  <a:srgbClr val="FF0000"/>
                </a:solidFill>
                <a:latin typeface="方正粗黑宋简体" panose="02000000000000000000" charset="-122"/>
                <a:ea typeface="方正粗黑宋简体" panose="02000000000000000000" charset="-122"/>
                <a:sym typeface="+mn-ea"/>
              </a:rPr>
              <a:t>加快转型升级步伐，提升产业技术水平，向智能制造、绿色制造方向发展；</a:t>
            </a:r>
            <a:endParaRPr lang="zh-CN" altLang="en-US" sz="2400">
              <a:solidFill>
                <a:srgbClr val="FF0000"/>
              </a:solidFill>
              <a:latin typeface="方正粗黑宋简体" panose="02000000000000000000" charset="-122"/>
              <a:ea typeface="方正粗黑宋简体" panose="02000000000000000000" charset="-122"/>
            </a:endParaRPr>
          </a:p>
          <a:p>
            <a:endParaRPr lang="zh-CN" altLang="en-US" sz="2400" b="1" dirty="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animBg="1"/>
      <p:bldP spid="34" grpId="0" animBg="1"/>
      <p:bldP spid="35" grpId="0"/>
      <p:bldP spid="30" grpId="0" animBg="1"/>
      <p:bldP spid="36" grpId="0" animBg="1"/>
      <p:bldP spid="37" grpId="0" animBg="1"/>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2" name="矩形 21"/>
          <p:cNvSpPr/>
          <p:nvPr/>
        </p:nvSpPr>
        <p:spPr>
          <a:xfrm>
            <a:off x="1552575" y="1309370"/>
            <a:ext cx="9086850" cy="790575"/>
          </a:xfrm>
          <a:prstGeom prst="rect">
            <a:avLst/>
          </a:prstGeom>
          <a:solidFill>
            <a:srgbClr val="C00000"/>
          </a:solidFill>
          <a:ln w="9525">
            <a:noFill/>
          </a:ln>
        </p:spPr>
        <p:txBody>
          <a:bodyPr wrap="none" anchor="ctr" anchorCtr="1"/>
          <a:p>
            <a:pPr algn="ctr"/>
            <a:r>
              <a:rPr lang="zh-CN" altLang="en-US" sz="3600" b="1" dirty="0">
                <a:solidFill>
                  <a:schemeClr val="bg1"/>
                </a:solidFill>
                <a:latin typeface="微软雅黑" panose="020B0503020204020204" charset="-122"/>
                <a:ea typeface="微软雅黑" panose="020B0503020204020204" charset="-122"/>
              </a:rPr>
              <a:t>提高工业增加值率</a:t>
            </a:r>
            <a:endParaRPr lang="zh-CN" altLang="en-US" sz="3600" b="1" dirty="0">
              <a:solidFill>
                <a:schemeClr val="bg1"/>
              </a:solidFill>
              <a:latin typeface="微软雅黑" panose="020B0503020204020204" charset="-122"/>
              <a:ea typeface="微软雅黑" panose="020B0503020204020204" charset="-122"/>
            </a:endParaRPr>
          </a:p>
        </p:txBody>
      </p:sp>
      <p:sp>
        <p:nvSpPr>
          <p:cNvPr id="25" name="Round Same Side Corner Rectangle 23"/>
          <p:cNvSpPr/>
          <p:nvPr/>
        </p:nvSpPr>
        <p:spPr>
          <a:xfrm rot="16200000">
            <a:off x="1586865" y="3053715"/>
            <a:ext cx="609600" cy="658495"/>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fontAlgn="auto"/>
            <a:r>
              <a:rPr lang="en-US" altLang="zh-CN" sz="2800" b="1">
                <a:solidFill>
                  <a:schemeClr val="bg1">
                    <a:lumMod val="50000"/>
                    <a:lumOff val="50000"/>
                  </a:schemeClr>
                </a:solidFill>
                <a:latin typeface="Impact" panose="020B0806030902050204" charset="0"/>
                <a:sym typeface="+mn-ea"/>
              </a:rPr>
              <a:t>4</a:t>
            </a:r>
            <a:endParaRPr lang="en-US" altLang="zh-CN" sz="2800" b="1">
              <a:solidFill>
                <a:schemeClr val="bg1">
                  <a:lumMod val="50000"/>
                  <a:lumOff val="50000"/>
                </a:schemeClr>
              </a:solidFill>
              <a:latin typeface="Impact" panose="020B0806030902050204" charset="0"/>
              <a:sym typeface="+mn-ea"/>
            </a:endParaRPr>
          </a:p>
        </p:txBody>
      </p:sp>
      <p:sp>
        <p:nvSpPr>
          <p:cNvPr id="30" name="Round Same Side Corner Rectangle 23"/>
          <p:cNvSpPr/>
          <p:nvPr/>
        </p:nvSpPr>
        <p:spPr>
          <a:xfrm rot="16200000">
            <a:off x="1597025" y="4232275"/>
            <a:ext cx="609600" cy="658495"/>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vert" wrap="square" numCol="1" spcCol="0" rtlCol="0" fromWordArt="0" anchor="ctr" anchorCtr="0" forceAA="0" compatLnSpc="1">
            <a:noAutofit/>
          </a:bodyPr>
          <a:p>
            <a:pPr lvl="0" algn="ctr" fontAlgn="auto"/>
            <a:r>
              <a:rPr lang="en-US" altLang="zh-CN" sz="2800" b="1">
                <a:solidFill>
                  <a:schemeClr val="bg1">
                    <a:lumMod val="50000"/>
                    <a:lumOff val="50000"/>
                  </a:schemeClr>
                </a:solidFill>
                <a:latin typeface="Impact" panose="020B0806030902050204" charset="0"/>
                <a:sym typeface="+mn-ea"/>
              </a:rPr>
              <a:t>5</a:t>
            </a:r>
            <a:endParaRPr lang="en-US" altLang="zh-CN" sz="2800" b="1">
              <a:solidFill>
                <a:schemeClr val="bg1">
                  <a:lumMod val="50000"/>
                  <a:lumOff val="50000"/>
                </a:schemeClr>
              </a:solidFill>
              <a:latin typeface="Impact" panose="020B0806030902050204" charset="0"/>
              <a:sym typeface="+mn-ea"/>
            </a:endParaRPr>
          </a:p>
        </p:txBody>
      </p:sp>
      <p:sp>
        <p:nvSpPr>
          <p:cNvPr id="33" name="圆角矩形 32"/>
          <p:cNvSpPr/>
          <p:nvPr/>
        </p:nvSpPr>
        <p:spPr>
          <a:xfrm>
            <a:off x="2770505" y="3017520"/>
            <a:ext cx="7662545" cy="679450"/>
          </a:xfrm>
          <a:prstGeom prst="roundRect">
            <a:avLst/>
          </a:prstGeom>
          <a:solidFill>
            <a:schemeClr val="accent4">
              <a:lumMod val="20000"/>
              <a:lumOff val="80000"/>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4" name="圆角矩形 33"/>
          <p:cNvSpPr/>
          <p:nvPr/>
        </p:nvSpPr>
        <p:spPr>
          <a:xfrm rot="2441297">
            <a:off x="2635250" y="3196590"/>
            <a:ext cx="293688" cy="2984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5" name="矩形 34"/>
          <p:cNvSpPr/>
          <p:nvPr/>
        </p:nvSpPr>
        <p:spPr>
          <a:xfrm>
            <a:off x="3134360" y="3107690"/>
            <a:ext cx="6922770" cy="460375"/>
          </a:xfrm>
          <a:prstGeom prst="rect">
            <a:avLst/>
          </a:prstGeom>
          <a:noFill/>
          <a:ln w="9525">
            <a:noFill/>
          </a:ln>
        </p:spPr>
        <p:txBody>
          <a:bodyPr wrap="square" anchor="t">
            <a:spAutoFit/>
          </a:bodyPr>
          <a:p>
            <a:r>
              <a:rPr lang="zh-CN" altLang="en-US" sz="2400">
                <a:solidFill>
                  <a:srgbClr val="FF0000"/>
                </a:solidFill>
                <a:latin typeface="方正粗黑宋简体" panose="02000000000000000000" charset="-122"/>
                <a:ea typeface="方正粗黑宋简体" panose="02000000000000000000" charset="-122"/>
                <a:sym typeface="+mn-ea"/>
              </a:rPr>
              <a:t>实施好军民融合、工业信息化融合；</a:t>
            </a:r>
            <a:endParaRPr lang="zh-CN" altLang="en-US" sz="2400" b="1" dirty="0">
              <a:solidFill>
                <a:srgbClr val="404040"/>
              </a:solidFill>
            </a:endParaRPr>
          </a:p>
        </p:txBody>
      </p:sp>
      <p:sp>
        <p:nvSpPr>
          <p:cNvPr id="36" name="圆角矩形 35"/>
          <p:cNvSpPr/>
          <p:nvPr/>
        </p:nvSpPr>
        <p:spPr>
          <a:xfrm>
            <a:off x="2766060" y="4035425"/>
            <a:ext cx="7666990" cy="1030605"/>
          </a:xfrm>
          <a:prstGeom prst="roundRect">
            <a:avLst/>
          </a:prstGeom>
          <a:solidFill>
            <a:schemeClr val="accent4">
              <a:lumMod val="20000"/>
              <a:lumOff val="80000"/>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7" name="圆角矩形 36"/>
          <p:cNvSpPr/>
          <p:nvPr/>
        </p:nvSpPr>
        <p:spPr>
          <a:xfrm rot="2441297">
            <a:off x="2616200" y="4389755"/>
            <a:ext cx="293688" cy="2984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8" name="矩形 37"/>
          <p:cNvSpPr/>
          <p:nvPr/>
        </p:nvSpPr>
        <p:spPr>
          <a:xfrm>
            <a:off x="2971800" y="4108450"/>
            <a:ext cx="7645400" cy="1198880"/>
          </a:xfrm>
          <a:prstGeom prst="rect">
            <a:avLst/>
          </a:prstGeom>
          <a:noFill/>
          <a:ln w="9525">
            <a:noFill/>
          </a:ln>
        </p:spPr>
        <p:txBody>
          <a:bodyPr wrap="square" anchor="t">
            <a:spAutoFit/>
          </a:bodyPr>
          <a:p>
            <a:r>
              <a:rPr lang="zh-CN" altLang="en-US" sz="2400">
                <a:solidFill>
                  <a:srgbClr val="FF0000"/>
                </a:solidFill>
                <a:latin typeface="方正粗黑宋简体" panose="02000000000000000000" charset="-122"/>
                <a:ea typeface="方正粗黑宋简体" panose="02000000000000000000" charset="-122"/>
                <a:sym typeface="+mn-ea"/>
              </a:rPr>
              <a:t>用先进适用技术，特别是先进信息技术，改造提升传统产业，提高劳动生产率。</a:t>
            </a:r>
            <a:endParaRPr lang="zh-CN" altLang="en-US" sz="2400">
              <a:solidFill>
                <a:srgbClr val="FF0000"/>
              </a:solidFill>
              <a:latin typeface="方正粗黑宋简体" panose="02000000000000000000" charset="-122"/>
              <a:ea typeface="方正粗黑宋简体" panose="02000000000000000000" charset="-122"/>
            </a:endParaRPr>
          </a:p>
          <a:p>
            <a:endParaRPr lang="zh-CN" altLang="en-US" sz="2400" b="1" dirty="0">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P spid="37" grpId="0" animBg="1"/>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矩形 2"/>
          <p:cNvSpPr/>
          <p:nvPr/>
        </p:nvSpPr>
        <p:spPr>
          <a:xfrm>
            <a:off x="2628265" y="1395730"/>
            <a:ext cx="7169150" cy="3784600"/>
          </a:xfrm>
          <a:prstGeom prst="rect">
            <a:avLst/>
          </a:prstGeom>
          <a:noFill/>
          <a:ln w="9525">
            <a:noFill/>
          </a:ln>
        </p:spPr>
        <p:txBody>
          <a:bodyPr wrap="square" anchor="t">
            <a:spAutoFit/>
          </a:bodyPr>
          <a:p>
            <a:pPr algn="just">
              <a:lnSpc>
                <a:spcPct val="150000"/>
              </a:lnSpc>
            </a:pPr>
            <a:r>
              <a:rPr lang="en-US" altLang="zh-CN" sz="2000" dirty="0">
                <a:solidFill>
                  <a:srgbClr val="C00000"/>
                </a:solidFill>
                <a:latin typeface="微软雅黑" panose="020B0503020204020204" charset="-122"/>
                <a:ea typeface="微软雅黑" panose="020B0503020204020204" charset="-122"/>
              </a:rPr>
              <a:t>      </a:t>
            </a:r>
            <a:r>
              <a:rPr lang="en-US" altLang="zh-CN" sz="3200" b="1" dirty="0">
                <a:solidFill>
                  <a:srgbClr val="C00000"/>
                </a:solidFill>
                <a:latin typeface="微软雅黑" panose="020B0503020204020204" charset="-122"/>
                <a:ea typeface="微软雅黑" panose="020B0503020204020204" charset="-122"/>
              </a:rPr>
              <a:t>  </a:t>
            </a:r>
            <a:r>
              <a:rPr lang="zh-CN" altLang="en-US" sz="3200" b="1" dirty="0">
                <a:solidFill>
                  <a:srgbClr val="C00000"/>
                </a:solidFill>
                <a:latin typeface="微软雅黑" panose="020B0503020204020204" charset="-122"/>
                <a:ea typeface="微软雅黑" panose="020B0503020204020204" charset="-122"/>
              </a:rPr>
              <a:t>让我们在市委市政府坚强领导下，在局党组团结带领下，通过全局干部职工共同努力，在实施工业强市“1459”工程中，不断推动宝鸡工业做大做强，迈上新的台阶。</a:t>
            </a:r>
            <a:endParaRPr lang="zh-CN" altLang="en-US" sz="32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5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文本框 3"/>
          <p:cNvSpPr txBox="1"/>
          <p:nvPr/>
        </p:nvSpPr>
        <p:spPr>
          <a:xfrm>
            <a:off x="3460750" y="2635250"/>
            <a:ext cx="4932045" cy="1322070"/>
          </a:xfrm>
          <a:prstGeom prst="rect">
            <a:avLst/>
          </a:prstGeom>
          <a:noFill/>
        </p:spPr>
        <p:txBody>
          <a:bodyPr wrap="square" rtlCol="0">
            <a:spAutoFit/>
            <a:scene3d>
              <a:camera prst="orthographicFront"/>
              <a:lightRig rig="threePt" dir="t"/>
            </a:scene3d>
          </a:bodyPr>
          <a:p>
            <a:r>
              <a:rPr lang="zh-CN" altLang="en-US" sz="8000">
                <a:gradFill>
                  <a:gsLst>
                    <a:gs pos="0">
                      <a:srgbClr val="FE4444"/>
                    </a:gs>
                    <a:gs pos="100000">
                      <a:srgbClr val="832B2B"/>
                    </a:gs>
                  </a:gsLst>
                  <a:lin scaled="0"/>
                </a:gradFill>
                <a:effectLst>
                  <a:reflection blurRad="6350" stA="53000" endA="300" endPos="35500" dir="5400000" sy="-90000" algn="bl" rotWithShape="0"/>
                </a:effectLst>
                <a:latin typeface="方正粗黑宋简体" panose="02000000000000000000" charset="-122"/>
                <a:ea typeface="方正粗黑宋简体" panose="02000000000000000000" charset="-122"/>
              </a:rPr>
              <a:t>谢谢大家！</a:t>
            </a:r>
            <a:endParaRPr lang="zh-CN" altLang="en-US" sz="8000">
              <a:gradFill>
                <a:gsLst>
                  <a:gs pos="0">
                    <a:srgbClr val="FE4444"/>
                  </a:gs>
                  <a:gs pos="100000">
                    <a:srgbClr val="832B2B"/>
                  </a:gs>
                </a:gsLst>
                <a:lin scaled="0"/>
              </a:gradFill>
              <a:effectLst>
                <a:reflection blurRad="6350" stA="53000" endA="300" endPos="35500" dir="5400000" sy="-90000" algn="bl" rotWithShape="0"/>
              </a:effectLst>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598613" y="3598387"/>
            <a:ext cx="9098280" cy="922020"/>
          </a:xfrm>
          <a:prstGeom prst="rect">
            <a:avLst/>
          </a:prstGeom>
          <a:noFill/>
          <a:ln w="9525">
            <a:noFill/>
          </a:ln>
        </p:spPr>
        <p:txBody>
          <a:bodyPr wrap="none" anchor="ctr">
            <a:spAutoFit/>
          </a:bodyPr>
          <a:p>
            <a:pPr algn="l"/>
            <a:r>
              <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rPr>
              <a:t>充分发挥职能作用的基本要求</a:t>
            </a:r>
            <a:endPar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endParaRPr>
          </a:p>
        </p:txBody>
      </p:sp>
      <p:grpSp>
        <p:nvGrpSpPr>
          <p:cNvPr id="3" name="组合 2"/>
          <p:cNvGrpSpPr/>
          <p:nvPr/>
        </p:nvGrpSpPr>
        <p:grpSpPr>
          <a:xfrm>
            <a:off x="5140960" y="1711483"/>
            <a:ext cx="1874838" cy="1568610"/>
            <a:chOff x="2757770" y="2097661"/>
            <a:chExt cx="2498670" cy="2091908"/>
          </a:xfrm>
        </p:grpSpPr>
        <p:sp>
          <p:nvSpPr>
            <p:cNvPr id="28681" name="TextBox 59"/>
            <p:cNvSpPr txBox="1"/>
            <p:nvPr/>
          </p:nvSpPr>
          <p:spPr>
            <a:xfrm flipH="1">
              <a:off x="3115977" y="2097661"/>
              <a:ext cx="1782258" cy="2091694"/>
            </a:xfrm>
            <a:prstGeom prst="rect">
              <a:avLst/>
            </a:prstGeom>
            <a:noFill/>
            <a:ln w="9525">
              <a:noFill/>
            </a:ln>
          </p:spPr>
          <p:txBody>
            <a:bodyPr wrap="square" anchor="ctr">
              <a:spAutoFit/>
            </a:bodyPr>
            <a:p>
              <a:pPr algn="ctr" defTabSz="685800" eaLnBrk="0" hangingPunct="0"/>
              <a:r>
                <a:rPr lang="en-US" altLang="zh-CN" sz="9600" dirty="0">
                  <a:solidFill>
                    <a:srgbClr val="C00000"/>
                  </a:solidFill>
                  <a:latin typeface="Impact" panose="020B0806030902050204" charset="0"/>
                  <a:ea typeface="微软雅黑" panose="020B0503020204020204" charset="-122"/>
                </a:rPr>
                <a:t>2</a:t>
              </a:r>
              <a:endParaRPr lang="en-US" altLang="zh-CN" sz="9600" dirty="0">
                <a:solidFill>
                  <a:srgbClr val="C00000"/>
                </a:solidFill>
                <a:latin typeface="Impact" panose="020B0806030902050204" charset="0"/>
                <a:ea typeface="微软雅黑" panose="020B0503020204020204" charset="-122"/>
              </a:endParaRPr>
            </a:p>
          </p:txBody>
        </p:sp>
        <p:sp>
          <p:nvSpPr>
            <p:cNvPr id="4" name="椭圆 3"/>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sp>
          <p:nvSpPr>
            <p:cNvPr id="5" name="矩形 4"/>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grpSp>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1169035" y="997585"/>
            <a:ext cx="10028555" cy="482917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从</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1984年</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城市经济体制改革以来，作为工信局的前身，经历了不下</a:t>
            </a:r>
            <a:r>
              <a:rPr kumimoji="0" lang="zh-CN" altLang="en-US" sz="3600" i="0" u="none" strike="noStrike" kern="0" cap="all"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cs typeface="+mn-cs"/>
              </a:rPr>
              <a:t>十次</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的连续改革，从最早的六个工业局、经委，到经贸委以及下属的行业局（办公室），再到后来的工交办，到现在的工信局，不管机构如何变化，</a:t>
            </a:r>
            <a:r>
              <a:rPr lang="zh-CN" altLang="en-US" sz="360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综合协调的职能</a:t>
            </a:r>
            <a:r>
              <a:rPr kumimoji="0" lang="zh-CN" altLang="en-US" sz="3600" i="0" u="none" strike="noStrike" kern="0" cap="all" spc="0" normalizeH="0" baseline="0">
                <a:latin typeface="方正粗黑宋简体" panose="02000000000000000000" charset="-122"/>
                <a:ea typeface="方正粗黑宋简体" panose="02000000000000000000" charset="-122"/>
                <a:cs typeface="+mn-cs"/>
              </a:rPr>
              <a:t>始终没有变。</a:t>
            </a:r>
            <a:endParaRPr kumimoji="0" lang="zh-CN" altLang="en-US" sz="3600" i="0" u="none" strike="noStrike" kern="0" cap="all" spc="0" normalizeH="0" baseline="0">
              <a:latin typeface="方正粗黑宋简体" panose="02000000000000000000" charset="-122"/>
              <a:ea typeface="方正粗黑宋简体" panose="02000000000000000000"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1183640" y="1610995"/>
            <a:ext cx="10135235" cy="336550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40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做好</a:t>
            </a:r>
            <a:r>
              <a:rPr kumimoji="0" lang="zh-CN" altLang="en-US" sz="3600" i="0" u="none" strike="noStrike" kern="0" spc="0" normalizeH="0" baseline="0">
                <a:latin typeface="方正粗黑宋简体" panose="02000000000000000000" charset="-122"/>
                <a:ea typeface="方正粗黑宋简体" panose="02000000000000000000" charset="-122"/>
              </a:rPr>
              <a:t>新产品开发、新技术引进消化吸收、鼓励企业技术改造、促进县域工业特别是中小企业发展以及日常监测分析，</a:t>
            </a:r>
            <a:r>
              <a:rPr kumimoji="0" lang="zh-CN" altLang="en-US" sz="40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承担</a:t>
            </a:r>
            <a:r>
              <a:rPr kumimoji="0" lang="zh-CN" altLang="en-US" sz="3600" i="0" u="none" strike="noStrike" kern="0" spc="0" normalizeH="0" baseline="0">
                <a:latin typeface="方正粗黑宋简体" panose="02000000000000000000" charset="-122"/>
                <a:ea typeface="方正粗黑宋简体" panose="02000000000000000000" charset="-122"/>
              </a:rPr>
              <a:t>统筹规划、综合协调的重要职责。</a:t>
            </a:r>
            <a:endParaRPr kumimoji="0" lang="zh-CN" altLang="en-US" sz="3600" i="0" u="none" strike="noStrike" kern="0" spc="0" normalizeH="0" baseline="0">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2" name="TextBox 51"/>
          <p:cNvSpPr txBox="1"/>
          <p:nvPr/>
        </p:nvSpPr>
        <p:spPr>
          <a:xfrm>
            <a:off x="474980" y="807720"/>
            <a:ext cx="11399520" cy="4829175"/>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charset="-122"/>
                <a:ea typeface="微软雅黑" panose="020B050302020402020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4000" i="0" u="none" strike="noStrike" kern="0" cap="all" spc="0" normalizeH="0" baseline="0">
                <a:ln w="0">
                  <a:noFill/>
                </a:ln>
                <a:solidFill>
                  <a:srgbClr val="FF0000"/>
                </a:solidFill>
                <a:effectLst/>
                <a:latin typeface="方正粗黑宋简体" panose="02000000000000000000" charset="-122"/>
                <a:ea typeface="方正粗黑宋简体" panose="02000000000000000000" charset="-122"/>
                <a:cs typeface="+mn-cs"/>
              </a:rPr>
              <a:t>      </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履行好</a:t>
            </a:r>
            <a:r>
              <a:rPr kumimoji="0" lang="zh-CN" altLang="en-US" sz="3600" i="0" u="none" strike="noStrike" kern="0" spc="0" normalizeH="0" baseline="0">
                <a:latin typeface="方正粗黑宋简体" panose="02000000000000000000" charset="-122"/>
                <a:ea typeface="方正粗黑宋简体" panose="02000000000000000000" charset="-122"/>
              </a:rPr>
              <a:t>市委市政府赋予我们的重要</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任务</a:t>
            </a:r>
            <a:r>
              <a:rPr kumimoji="0" lang="zh-CN" altLang="en-US" sz="3600" i="0" u="none" strike="noStrike" kern="0" spc="0" normalizeH="0" baseline="0">
                <a:latin typeface="方正粗黑宋简体" panose="02000000000000000000" charset="-122"/>
                <a:ea typeface="方正粗黑宋简体" panose="02000000000000000000" charset="-122"/>
              </a:rPr>
              <a:t>，我们</a:t>
            </a:r>
            <a:r>
              <a:rPr lang="zh-CN" altLang="en-US" sz="3600">
                <a:latin typeface="方正粗黑宋简体" panose="02000000000000000000" charset="-122"/>
                <a:ea typeface="方正粗黑宋简体" panose="02000000000000000000" charset="-122"/>
                <a:sym typeface="+mn-ea"/>
              </a:rPr>
              <a:t>要</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熟悉掌握国家的有关法律法规</a:t>
            </a:r>
            <a:r>
              <a:rPr kumimoji="0" lang="zh-CN" altLang="en-US" sz="3600" i="0" u="none" strike="noStrike" kern="0" spc="0" normalizeH="0" baseline="0">
                <a:latin typeface="方正粗黑宋简体" panose="02000000000000000000" charset="-122"/>
                <a:ea typeface="方正粗黑宋简体" panose="02000000000000000000" charset="-122"/>
              </a:rPr>
              <a:t>，</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如</a:t>
            </a:r>
            <a:r>
              <a:rPr kumimoji="0" lang="zh-CN" altLang="en-US" sz="3600" i="0" u="none" strike="noStrike" kern="0" spc="0" normalizeH="0" baseline="0">
                <a:latin typeface="方正粗黑宋简体" panose="02000000000000000000" charset="-122"/>
                <a:ea typeface="方正粗黑宋简体" panose="02000000000000000000" charset="-122"/>
              </a:rPr>
              <a:t>企业法、破产法、安全生产法、大气污染防治法等，中、省、市关于工信方面的制度规定、措施办法、发展规划、具体部署和工作流程，成为工业的行家里手。还应该</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熟悉掌握</a:t>
            </a:r>
            <a:r>
              <a:rPr kumimoji="0" lang="zh-CN" altLang="en-US" sz="3600" i="0" u="none" strike="noStrike" kern="0" spc="0" normalizeH="0" baseline="0">
                <a:solidFill>
                  <a:srgbClr val="FF0000"/>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与</a:t>
            </a:r>
            <a:r>
              <a:rPr kumimoji="0" lang="zh-CN" altLang="en-US" sz="3600" i="0" u="none" strike="noStrike" kern="0" spc="0" normalizeH="0" baseline="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rPr>
              <a:t>工业发展相关的财政、税务、金融以及统计</a:t>
            </a:r>
            <a:r>
              <a:rPr kumimoji="0" lang="zh-CN" altLang="en-US" sz="3600" i="0" u="none" strike="noStrike" kern="0" spc="0" normalizeH="0" baseline="0">
                <a:latin typeface="方正粗黑宋简体" panose="02000000000000000000" charset="-122"/>
                <a:ea typeface="方正粗黑宋简体" panose="02000000000000000000" charset="-122"/>
              </a:rPr>
              <a:t>等方面的基本知识。</a:t>
            </a:r>
            <a:endParaRPr kumimoji="0" lang="zh-CN" altLang="en-US" sz="3600" i="0" u="none" strike="noStrike" kern="0" spc="0" normalizeH="0" baseline="0">
              <a:latin typeface="方正粗黑宋简体" panose="02000000000000000000" charset="-122"/>
              <a:ea typeface="方正粗黑宋简体"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905318" y="3598387"/>
            <a:ext cx="8412480" cy="922020"/>
          </a:xfrm>
          <a:prstGeom prst="rect">
            <a:avLst/>
          </a:prstGeom>
          <a:noFill/>
          <a:ln w="9525">
            <a:noFill/>
          </a:ln>
        </p:spPr>
        <p:txBody>
          <a:bodyPr wrap="none" anchor="ctr">
            <a:spAutoFit/>
          </a:bodyPr>
          <a:p>
            <a:pPr algn="l"/>
            <a:r>
              <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rPr>
              <a:t>适应新时代发展的基本要求</a:t>
            </a:r>
            <a:endParaRPr lang="zh-CN" altLang="en-US" sz="5400" dirty="0">
              <a:solidFill>
                <a:srgbClr val="990000"/>
              </a:solidFill>
              <a:latin typeface="华康俪金黑W8(P)" panose="020B0800000000000000" charset="-122"/>
              <a:ea typeface="华康俪金黑W8(P)" panose="020B0800000000000000" charset="-122"/>
              <a:sym typeface="微软雅黑" panose="020B0503020204020204" charset="-122"/>
            </a:endParaRPr>
          </a:p>
        </p:txBody>
      </p:sp>
      <p:grpSp>
        <p:nvGrpSpPr>
          <p:cNvPr id="3" name="组合 2"/>
          <p:cNvGrpSpPr/>
          <p:nvPr/>
        </p:nvGrpSpPr>
        <p:grpSpPr>
          <a:xfrm>
            <a:off x="5140960" y="1711483"/>
            <a:ext cx="1874838" cy="1568610"/>
            <a:chOff x="2757770" y="2097661"/>
            <a:chExt cx="2498670" cy="2091908"/>
          </a:xfrm>
        </p:grpSpPr>
        <p:sp>
          <p:nvSpPr>
            <p:cNvPr id="28681" name="TextBox 59"/>
            <p:cNvSpPr txBox="1"/>
            <p:nvPr/>
          </p:nvSpPr>
          <p:spPr>
            <a:xfrm flipH="1">
              <a:off x="3115977" y="2097661"/>
              <a:ext cx="1782258" cy="2091695"/>
            </a:xfrm>
            <a:prstGeom prst="rect">
              <a:avLst/>
            </a:prstGeom>
            <a:noFill/>
            <a:ln w="9525">
              <a:noFill/>
            </a:ln>
          </p:spPr>
          <p:txBody>
            <a:bodyPr wrap="square" anchor="ctr">
              <a:spAutoFit/>
            </a:bodyPr>
            <a:p>
              <a:pPr algn="ctr" defTabSz="685800" eaLnBrk="0" hangingPunct="0"/>
              <a:r>
                <a:rPr lang="en-US" altLang="zh-CN" sz="9600" dirty="0">
                  <a:solidFill>
                    <a:srgbClr val="C00000"/>
                  </a:solidFill>
                  <a:latin typeface="Impact" panose="020B0806030902050204" charset="0"/>
                  <a:ea typeface="微软雅黑" panose="020B0503020204020204" charset="-122"/>
                </a:rPr>
                <a:t>3</a:t>
              </a:r>
              <a:endParaRPr lang="en-US" altLang="zh-CN" sz="9600" dirty="0">
                <a:solidFill>
                  <a:srgbClr val="C00000"/>
                </a:solidFill>
                <a:latin typeface="Impact" panose="020B0806030902050204" charset="0"/>
                <a:ea typeface="微软雅黑" panose="020B0503020204020204" charset="-122"/>
              </a:endParaRPr>
            </a:p>
          </p:txBody>
        </p:sp>
        <p:sp>
          <p:nvSpPr>
            <p:cNvPr id="4" name="椭圆 3"/>
            <p:cNvSpPr/>
            <p:nvPr/>
          </p:nvSpPr>
          <p:spPr>
            <a:xfrm>
              <a:off x="2787950" y="3646240"/>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sp>
          <p:nvSpPr>
            <p:cNvPr id="5" name="矩形 4"/>
            <p:cNvSpPr/>
            <p:nvPr/>
          </p:nvSpPr>
          <p:spPr>
            <a:xfrm>
              <a:off x="2757770" y="3801706"/>
              <a:ext cx="2498670" cy="38786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425" strike="noStrike" noProof="1"/>
            </a:p>
          </p:txBody>
        </p:sp>
      </p:grpSp>
      <p:sp>
        <p:nvSpPr>
          <p:cNvPr id="10" name="文本框 9"/>
          <p:cNvSpPr txBox="1"/>
          <p:nvPr/>
        </p:nvSpPr>
        <p:spPr>
          <a:xfrm>
            <a:off x="1214120" y="241935"/>
            <a:ext cx="3629025" cy="368300"/>
          </a:xfrm>
          <a:prstGeom prst="rect">
            <a:avLst/>
          </a:prstGeom>
          <a:noFill/>
        </p:spPr>
        <p:txBody>
          <a:bodyPr wrap="square" rtlCol="0">
            <a:spAutoFit/>
            <a:scene3d>
              <a:camera prst="orthographicFront"/>
              <a:lightRig rig="threePt" dir="t"/>
            </a:scene3d>
          </a:bodyPr>
          <a:p>
            <a:r>
              <a:rPr lang="zh-CN" altLang="en-US">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认真学习</a:t>
            </a: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争当专家型工信干部</a:t>
            </a:r>
            <a:endParaRPr lang="zh-CN"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UNIT_TABLE_BEAUTIFY" val="smartTable{ca7aa814-57e7-49f8-9d3b-978c421b8104}"/>
  <p:tag name="TABLE_ENDDRAG_ORIGIN_RECT" val="771*370"/>
  <p:tag name="TABLE_ENDDRAG_RECT" val="100*90*771*370"/>
</p:tagLst>
</file>

<file path=ppt/tags/tag2.xml><?xml version="1.0" encoding="utf-8"?>
<p:tagLst xmlns:p="http://schemas.openxmlformats.org/presentationml/2006/main">
  <p:tag name="TABLE_ENDDRAG_ORIGIN_RECT" val="475*21"/>
  <p:tag name="TABLE_ENDDRAG_RECT" val="463*75*475*21"/>
</p:tagLst>
</file>

<file path=ppt/tags/tag3.xml><?xml version="1.0" encoding="utf-8"?>
<p:tagLst xmlns:p="http://schemas.openxmlformats.org/presentationml/2006/main">
  <p:tag name="KSO_WM_UNIT_TABLE_BEAUTIFY" val="smartTable{85b22aa2-c328-4a02-93dd-9312f9455f82}"/>
  <p:tag name="TABLE_ENDDRAG_ORIGIN_RECT" val="433*394"/>
  <p:tag name="TABLE_ENDDRAG_RECT" val="31*96*433*394"/>
</p:tagLst>
</file>

<file path=ppt/tags/tag4.xml><?xml version="1.0" encoding="utf-8"?>
<p:tagLst xmlns:p="http://schemas.openxmlformats.org/presentationml/2006/main">
  <p:tag name="KSO_WM_UNIT_TABLE_BEAUTIFY" val="smartTable{928a1ec8-5503-4f1a-ac4f-48a067764a5b}"/>
  <p:tag name="TABLE_ENDDRAG_ORIGIN_RECT" val="475*357"/>
  <p:tag name="TABLE_ENDDRAG_RECT" val="463*96*475*357"/>
</p:tagLst>
</file>

<file path=ppt/tags/tag5.xml><?xml version="1.0" encoding="utf-8"?>
<p:tagLst xmlns:p="http://schemas.openxmlformats.org/presentationml/2006/main">
  <p:tag name="KSO_WM_UNIT_TABLE_BEAUTIFY" val="smartTable{cfb1fb3d-e673-48e6-9f6a-7c60f5bcd99d}"/>
  <p:tag name="TABLE_ENDDRAG_ORIGIN_RECT" val="475*47"/>
  <p:tag name="TABLE_ENDDRAG_RECT" val="463*432*475*47"/>
</p:tagLst>
</file>

<file path=ppt/tags/tag6.xml><?xml version="1.0" encoding="utf-8"?>
<p:tagLst xmlns:p="http://schemas.openxmlformats.org/presentationml/2006/main">
  <p:tag name="TABLE_ENDDRAG_ORIGIN_RECT" val="786*102"/>
  <p:tag name="TABLE_ENDDRAG_RECT" val="100*85*786*102"/>
</p:tagLst>
</file>

<file path=ppt/tags/tag7.xml><?xml version="1.0" encoding="utf-8"?>
<p:tagLst xmlns:p="http://schemas.openxmlformats.org/presentationml/2006/main">
  <p:tag name="KSO_WM_UNIT_TABLE_BEAUTIFY" val="smartTable{dc8f82e9-450b-4167-af94-641c45dfd39a}"/>
  <p:tag name="TABLE_ENDDRAG_ORIGIN_RECT" val="786*195"/>
  <p:tag name="TABLE_ENDDRAG_RECT" val="100*195*786*19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4597</Words>
  <Application>WPS 演示</Application>
  <PresentationFormat>宽屏</PresentationFormat>
  <Paragraphs>644</Paragraphs>
  <Slides>46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46</vt:i4>
      </vt:variant>
    </vt:vector>
  </HeadingPairs>
  <TitlesOfParts>
    <vt:vector size="57" baseType="lpstr">
      <vt:lpstr>Arial</vt:lpstr>
      <vt:lpstr>宋体</vt:lpstr>
      <vt:lpstr>Wingdings</vt:lpstr>
      <vt:lpstr>方正粗黑宋简体</vt:lpstr>
      <vt:lpstr>华康俪金黑W8(P)</vt:lpstr>
      <vt:lpstr>黑体</vt:lpstr>
      <vt:lpstr>微软雅黑</vt:lpstr>
      <vt:lpstr>Impact</vt:lpstr>
      <vt:lpstr>Calibri</vt:lpstr>
      <vt:lpstr>Arial Unicode MS</vt:lpstr>
      <vt:lpstr>Office 主题</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82</cp:revision>
  <dcterms:created xsi:type="dcterms:W3CDTF">2021-08-17T03:16:00Z</dcterms:created>
  <dcterms:modified xsi:type="dcterms:W3CDTF">2021-08-25T03:18:51Z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3FE35E8EA3104629B6E81448EE3091A2</vt:lpwstr>
  </property>
  <property fmtid="{D5CDD505-2E9C-101B-9397-08002B2CF9AE}" pid="3" name="KSOProductBuildVer">
    <vt:lpwstr>2052-11.1.0.10700</vt:lpwstr>
  </property>
</Properties>
</file>